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4" r:id="rId3"/>
  </p:sldMasterIdLst>
  <p:notesMasterIdLst>
    <p:notesMasterId r:id="rId29"/>
  </p:notesMasterIdLst>
  <p:sldIdLst>
    <p:sldId id="655" r:id="rId4"/>
    <p:sldId id="687" r:id="rId5"/>
    <p:sldId id="681" r:id="rId6"/>
    <p:sldId id="688" r:id="rId7"/>
    <p:sldId id="422" r:id="rId8"/>
    <p:sldId id="340" r:id="rId9"/>
    <p:sldId id="344" r:id="rId10"/>
    <p:sldId id="626" r:id="rId11"/>
    <p:sldId id="622" r:id="rId12"/>
    <p:sldId id="633" r:id="rId13"/>
    <p:sldId id="613" r:id="rId14"/>
    <p:sldId id="686" r:id="rId15"/>
    <p:sldId id="269" r:id="rId16"/>
    <p:sldId id="644" r:id="rId17"/>
    <p:sldId id="273" r:id="rId18"/>
    <p:sldId id="645" r:id="rId19"/>
    <p:sldId id="646" r:id="rId20"/>
    <p:sldId id="647" r:id="rId21"/>
    <p:sldId id="606" r:id="rId22"/>
    <p:sldId id="685" r:id="rId23"/>
    <p:sldId id="648" r:id="rId24"/>
    <p:sldId id="649" r:id="rId25"/>
    <p:sldId id="650" r:id="rId26"/>
    <p:sldId id="651" r:id="rId27"/>
    <p:sldId id="591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370" userDrawn="1">
          <p15:clr>
            <a:srgbClr val="A4A3A4"/>
          </p15:clr>
        </p15:guide>
        <p15:guide id="3" orient="horz" pos="5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432" y="102"/>
      </p:cViewPr>
      <p:guideLst>
        <p:guide orient="horz" pos="3861"/>
        <p:guide pos="370"/>
        <p:guide orient="horz" pos="5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2917C-8EE6-497E-8A4C-9C19A856928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F35C2-36EE-4F70-85ED-62CAAFD70AD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0616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219991-72CF-4D52-8349-1AD75EBA2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9412D22-4716-4A09-ACFC-770D18156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9D9C565-3619-46AA-9FDB-FEDD9DC3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3B332F-7AD5-4690-A681-65B90D5D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FF1139-7B31-4EE4-9B79-88227DE7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5302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699811-93BC-4C3D-9F41-0FFDDE1BF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947E21-966D-4DFF-87B5-A073C9F14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184FA4B-D35C-4846-A3C6-1FDD7811C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BB4B124-7544-49F8-B4FF-F4CBCB62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1C94-D789-43E3-863B-A145AF2B35D2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D9B2B9E-4FC7-40D5-A905-A90251C64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3913EFC-62BC-4F4A-B68E-43BB14967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AB35-D998-4B4C-B355-6363CEAD23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03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45317D-9DE7-4A85-A7BE-B93D3E86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7588F73-3566-4D22-B7C9-EB8DF8F30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24E761B-1CCC-43B3-B789-BD52521B4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A91DAF3-4405-4C75-B015-9997A1B2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1C94-D789-43E3-863B-A145AF2B35D2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FE70390-4FF1-4E8A-9EC1-FE3A943C7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ECF1A12-EA93-4322-B989-2D898C3B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AB35-D998-4B4C-B355-6363CEAD23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6232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979193-47CF-D74E-AE04-B26B20D76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56EF103-E77E-3441-8CE7-88C41341C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F0E130-49FE-FD4D-AA17-255DD695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ACC0D89-B935-6545-ACC8-58C5688B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3BA42D-9AA6-9541-A863-7C24D889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059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35333-561D-DF43-9918-B4D17ADA8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578EBA-46C5-2944-8F2F-8144D4D9C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E6058FB-6AC5-3449-9E85-9F31468A0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82622F0-3B95-5342-AF57-0CD737A17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B49D0F-5352-3540-B901-AE46B1F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3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CE1E4D-99C9-8C4F-AE70-2F49E77D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CEAD8B-EA21-844F-A9B8-C48E677A3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B4607BB-8AE3-9248-B9FE-D14FE77C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466EA5-165E-724E-98C1-D6F2A04C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290DAC-FB7E-6E46-8980-4F6002A2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0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5B8FB4-0D4D-5E4B-988A-D4D3B2F4C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044846-67A8-A24A-A064-116766D7C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8254E2B-844C-9848-9529-9BF8D9C07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EB93B3B-FCAE-7E49-9E41-A57D5C3B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1094118-F49D-E442-A22B-7A60829F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BD1C96C-AC16-5646-B850-2C7B6231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99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7B602B-A87D-5449-A39F-D59F3E99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E92458B-F810-8347-9ED9-195CE7A80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F45762E-8B7D-664F-AD33-4DE8FFD01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68C5AD0-90D7-DE4A-8043-F3CA3CB41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6869F16-75F2-3D4C-9B1C-8BF97BBF86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D424199-9A0B-8C47-AC87-E30AFBF2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8130196-FBE7-5148-B432-44DC60E2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9138FE5-4D0F-704E-9D33-C8B173E71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49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57B34B-F878-734E-925E-8BB78D7C9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A939FEF-BBAD-F64A-9A54-6C2FF968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908F651-B210-6748-A98D-62C7322D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9140466-FE07-3341-A1D6-542F60543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8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0AD1E7B-899F-C64B-AFE5-20312871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FE56829-E85C-4D45-B5C2-2F732FAC3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F01AEBF-DC1C-B148-8F70-2B25CB1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42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7CD32B-0A47-554D-ABAB-7A3A1B2A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DBF730-631B-3947-A93D-D6A4920A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58C0505-D50F-644D-AD6C-11B9CA59D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79F5245-C0CF-F84E-ABEB-6E303DF3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16F0AE4-2B41-0649-9094-B3573A734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659DD5A-3677-984D-963C-153CA061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029B20-27DD-4F36-9CAA-FE096052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41840B7-99E3-44CC-A0B5-EF8EE265B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A029005-C09D-4B44-A6ED-0F1791BEE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0230FCD-AF13-472F-9343-223E6C1A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7D2E936-EE6A-42DD-A44B-DF444C63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4830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A10CB8-6674-984A-807C-7F08EB1D6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6636682-12F2-604A-BF49-FEB6FD254C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09CA48A-5AE9-444F-B80F-47014798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0A143C6-49FB-964D-8B44-012351EC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2987E8D-F34D-304E-AF03-34C19F46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D93AE10-3082-7046-B32F-B49D71542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61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866AC0-9BA3-3D4A-9DB8-94FF8307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EBC4E06-5024-B74C-9C2F-85D88D010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0052860-2B9F-954C-B07E-A30AC1A90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315BDB-78EC-9047-B3AF-9483121D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5CA908-2EE4-BF4D-9C62-88A7E901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17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DDAD674-9E5D-1A43-8C6E-0D2097057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461A19E-3B2A-C34E-A232-80B28D94E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5825DCE-C1E6-7541-81C2-1EB34827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535B18C-76F9-9943-B285-2A055A4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6FE4328-F0F7-A34D-BC02-998AF9D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0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5FACBD-54EF-464C-9706-875B57C5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A58045-1B6F-410C-B1FB-7A784148F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392B35D-06DA-441E-899D-52D35ED11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918490E-E5AD-4527-8421-6D8510F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822EB3D-D334-435A-A82A-1F1371FB8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C29E93B-2CBA-4DE6-85DA-83F372C5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5810D18-4B40-4542-B46E-EFCF46436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ACDFF6C3-9793-4706-AA44-1E4E6C46E1FC}"/>
              </a:ext>
            </a:extLst>
          </p:cNvPr>
          <p:cNvSpPr/>
          <p:nvPr userDrawn="1"/>
        </p:nvSpPr>
        <p:spPr>
          <a:xfrm>
            <a:off x="-1" y="0"/>
            <a:ext cx="12185905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518B5D7-54F2-4FD6-884C-9E7B4AF44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3939" b="43030"/>
          <a:stretch/>
        </p:blipFill>
        <p:spPr>
          <a:xfrm>
            <a:off x="9421091" y="0"/>
            <a:ext cx="2648752" cy="86324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431497B-0283-48BA-86EC-8F54F8A20D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1096006" y="4872239"/>
            <a:ext cx="3056081" cy="40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3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4B6D1CF-21C5-4B14-B7B7-7C04AE54F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8B84739-1CCC-4986-99D5-02C045073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71A9921-9198-4DFD-A037-43E1113B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367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DEF246-E179-40AA-92CB-BC85673EF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78DDA5-742F-4E02-95E3-398D5724D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D8E5DBE-F203-4191-8FAE-9D1D5277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1C94-D789-43E3-863B-A145AF2B35D2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08D1A1E-BBF8-4813-80CC-6BEC1C002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069A9E2-597F-4F6D-B402-2817247F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AB35-D998-4B4C-B355-6363CEAD23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913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7CF250-CECC-4881-85BF-755A5D4A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8BF4B6-1CBD-4EF7-BC2D-2FF4D86FF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471C9A7-090F-4201-AC3C-A596DE6D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1C94-D789-43E3-863B-A145AF2B35D2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92C9686-A8DA-459D-9A09-141AF94C3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CE8EE9-A42E-44E5-B3BE-812DC290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AB35-D998-4B4C-B355-6363CEAD23AF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A912E8F4-C0B7-466F-8299-3357184BD17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456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2EBC70-900D-4C68-A69E-4C722A932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5AC4908-ED06-4249-81E9-04AE3C698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0EFF3B5-A80B-4273-93BF-EDF08D000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C30892A-CDC3-49E9-9CCA-269D372703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82AAC24-9ECE-4339-8A6C-D5E481A5AE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0F750AC-C896-4B81-9FB3-7FF6C342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1C94-D789-43E3-863B-A145AF2B35D2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7BC55BF-0901-4BB3-8CFA-8550C559E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CF331DC-5782-4B5F-BE03-CEAC40AC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AB35-D998-4B4C-B355-6363CEAD23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8694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B99D79-024B-4B78-BF6C-724ECEEC3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72E1C3-B2BA-4A63-A9F6-121006620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1C94-D789-43E3-863B-A145AF2B35D2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0967109-9F80-4E38-9C8B-F9F8EB36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701D9C2-FB92-48A2-9585-937691A49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AB35-D998-4B4C-B355-6363CEAD23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6442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BCC3FAD-BEF2-4BE9-9BE0-BBD9E780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1C94-D789-43E3-863B-A145AF2B35D2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3942706-41CD-4DAA-9579-6D35413C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5845116-9BF2-4893-9B98-D8428529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AB35-D998-4B4C-B355-6363CEAD23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772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E5DB6C9-B86E-4643-A986-702219294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AC39DA-CFC3-4DA3-A6CC-28FBF0861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4A758D-DFFD-4478-BD1A-38455B9A3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59617-FCF1-4FC8-A4D0-A5833AFF0533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2AC6BCA-59B2-451D-B252-614E564F6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C152F6-D9EF-487F-99B6-BCF0B5693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EDBB6-8E42-4A33-B28F-6229514AD9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676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5B7F9C48-72F0-4205-B6E3-D5461206736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" y="-435"/>
            <a:ext cx="12191228" cy="6858435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56AA096-A4DD-4A76-9AC3-3A822F5DD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298862C-6106-4EB6-B295-11EB5CFAA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4592BC-EF56-4075-BE2F-1EE84E503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41C94-D789-43E3-863B-A145AF2B35D2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DF24C87-627F-4D76-BCC2-66ACE7024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0F49AE-AD4B-46DB-8F55-93EE5BE52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FAB35-D998-4B4C-B355-6363CEAD23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111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36D9C9A-97E4-8B45-96DF-A9CAC9078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D9ACD9-B648-504C-AEF8-CF77C0C9D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C760820-EBD9-114A-8560-EB6ECCC19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0BCE9-1644-2C46-85E7-0AD6E89121FB}" type="datetimeFigureOut">
              <a:rPr lang="fi-FI" smtClean="0"/>
              <a:t>20.1.2020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17D4C1-8D6A-8C48-81E3-371E5AE53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77CB160-3605-864E-810B-4C0F9866D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40D89-031A-6D41-8211-C7379A6F18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740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fif"/><Relationship Id="rId5" Type="http://schemas.openxmlformats.org/officeDocument/2006/relationships/image" Target="../media/image14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7AE065BA-ED3B-465B-8D98-2E921C099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299" y="152401"/>
            <a:ext cx="2500603" cy="65880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0A2E930-26D1-49ED-A1D5-361F30FE91B3}"/>
              </a:ext>
            </a:extLst>
          </p:cNvPr>
          <p:cNvSpPr txBox="1"/>
          <p:nvPr/>
        </p:nvSpPr>
        <p:spPr>
          <a:xfrm>
            <a:off x="423613" y="5092379"/>
            <a:ext cx="5273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noProof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СЕЗОН </a:t>
            </a:r>
            <a:r>
              <a:rPr kumimoji="0" lang="fi-FI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20/21</a:t>
            </a: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0720D9F-A9C5-42C4-B0E1-6B17DD288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39" b="43030"/>
          <a:stretch/>
        </p:blipFill>
        <p:spPr>
          <a:xfrm>
            <a:off x="285597" y="2622986"/>
            <a:ext cx="6473821" cy="210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6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CC40946-EBBC-4E84-AFB3-6DB1A6935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19" y="757373"/>
            <a:ext cx="8124697" cy="60840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40C4C31-88FF-4AA5-9BDE-E3C85E879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4" y="6099485"/>
            <a:ext cx="4320000" cy="631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812" y="387240"/>
            <a:ext cx="11581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  <a:ea typeface="Arial Black" charset="0"/>
                <a:cs typeface="Arial Black" charset="0"/>
              </a:rPr>
              <a:t>БУДУЩЕЕ ЗА ЖИДКИМИ МАЗЯМИ СКОЛЬЖЕНИЯ </a:t>
            </a:r>
            <a:r>
              <a:rPr lang="en-US" sz="3600" b="1" dirty="0" smtClean="0">
                <a:latin typeface="Arial Narrow" panose="020B0606020202030204" pitchFamily="34" charset="0"/>
                <a:ea typeface="Arial Black" charset="0"/>
                <a:cs typeface="Arial Black" charset="0"/>
              </a:rPr>
              <a:t>PURE</a:t>
            </a:r>
            <a:endParaRPr lang="fi-FI" sz="3600" b="1" dirty="0">
              <a:latin typeface="Arial Narrow" panose="020B0606020202030204" pitchFamily="34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4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80064" y="1207698"/>
            <a:ext cx="8589541" cy="4968815"/>
            <a:chOff x="1680064" y="1207698"/>
            <a:chExt cx="8589541" cy="4968815"/>
          </a:xfrm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F263D7E1-462B-4766-B332-130815F2C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66" t="7261" r="41161" b="7997"/>
            <a:stretch/>
          </p:blipFill>
          <p:spPr>
            <a:xfrm>
              <a:off x="4080294" y="1207698"/>
              <a:ext cx="1449238" cy="4951562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1BBDC1DA-2C17-4B82-8827-E541D6405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48" t="7153" r="40879" b="7956"/>
            <a:stretch/>
          </p:blipFill>
          <p:spPr>
            <a:xfrm>
              <a:off x="8820368" y="1207698"/>
              <a:ext cx="1449237" cy="4960188"/>
            </a:xfrm>
            <a:prstGeom prst="rect">
              <a:avLst/>
            </a:prstGeom>
          </p:spPr>
        </p:pic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DBC07435-C2B5-4131-8ADA-53EDFA406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7" t="7044" r="41148" b="8213"/>
            <a:stretch/>
          </p:blipFill>
          <p:spPr>
            <a:xfrm>
              <a:off x="1680064" y="1207698"/>
              <a:ext cx="1466491" cy="4951562"/>
            </a:xfrm>
            <a:prstGeom prst="rect">
              <a:avLst/>
            </a:prstGeom>
          </p:spPr>
        </p:pic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5475806E-49CC-4926-8EA7-8634B52E5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9" t="6944" r="41179" b="8017"/>
            <a:stretch/>
          </p:blipFill>
          <p:spPr>
            <a:xfrm>
              <a:off x="6463271" y="1207698"/>
              <a:ext cx="1423358" cy="4968815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B992BC3-F408-459D-99EC-F4D054BB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26" y="267413"/>
            <a:ext cx="8633602" cy="362312"/>
          </a:xfrm>
        </p:spPr>
        <p:txBody>
          <a:bodyPr>
            <a:noAutofit/>
          </a:bodyPr>
          <a:lstStyle/>
          <a:p>
            <a:pPr lvl="0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fi-FI" sz="2500" dirty="0">
                <a:latin typeface="Arial Narrow" panose="020B0606020202030204" pitchFamily="34" charset="0"/>
              </a:rPr>
              <a:t>PURE </a:t>
            </a:r>
            <a:r>
              <a:rPr lang="ru-RU" sz="2500" dirty="0" smtClean="0">
                <a:latin typeface="Arial Narrow" panose="020B0606020202030204" pitchFamily="34" charset="0"/>
              </a:rPr>
              <a:t>ЖИДКИЕ МАЗИ СКОЛЬЖЕНИЯ</a:t>
            </a:r>
            <a:endParaRPr lang="fi-FI" sz="2500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7305" y="6212026"/>
            <a:ext cx="1476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УПАКОВКА: </a:t>
            </a:r>
            <a:r>
              <a:rPr lang="ru-RU" sz="1400" dirty="0">
                <a:latin typeface="Arial Narrow" panose="020B0606020202030204" pitchFamily="34" charset="0"/>
              </a:rPr>
              <a:t>80 мл</a:t>
            </a:r>
          </a:p>
        </p:txBody>
      </p:sp>
    </p:spTree>
    <p:extLst>
      <p:ext uri="{BB962C8B-B14F-4D97-AF65-F5344CB8AC3E}">
        <p14:creationId xmlns:p14="http://schemas.microsoft.com/office/powerpoint/2010/main" val="41078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endParaRPr lang="ru-RU" dirty="0"/>
          </a:p>
        </p:txBody>
      </p:sp>
      <p:grpSp>
        <p:nvGrpSpPr>
          <p:cNvPr id="5" name="Group 4"/>
          <p:cNvGrpSpPr/>
          <p:nvPr/>
        </p:nvGrpSpPr>
        <p:grpSpPr>
          <a:xfrm>
            <a:off x="1680064" y="1207698"/>
            <a:ext cx="8589541" cy="4968815"/>
            <a:chOff x="1680064" y="1207698"/>
            <a:chExt cx="8589541" cy="4968815"/>
          </a:xfrm>
        </p:grpSpPr>
        <p:pic>
          <p:nvPicPr>
            <p:cNvPr id="6" name="Kuva 11">
              <a:extLst>
                <a:ext uri="{FF2B5EF4-FFF2-40B4-BE49-F238E27FC236}">
                  <a16:creationId xmlns:a16="http://schemas.microsoft.com/office/drawing/2014/main" id="{F263D7E1-462B-4766-B332-130815F2C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66" t="7261" r="41161" b="7997"/>
            <a:stretch/>
          </p:blipFill>
          <p:spPr>
            <a:xfrm>
              <a:off x="4080294" y="1207698"/>
              <a:ext cx="1449238" cy="4951562"/>
            </a:xfrm>
            <a:prstGeom prst="rect">
              <a:avLst/>
            </a:prstGeom>
          </p:spPr>
        </p:pic>
        <p:pic>
          <p:nvPicPr>
            <p:cNvPr id="7" name="Kuva 9">
              <a:extLst>
                <a:ext uri="{FF2B5EF4-FFF2-40B4-BE49-F238E27FC236}">
                  <a16:creationId xmlns:a16="http://schemas.microsoft.com/office/drawing/2014/main" id="{1BBDC1DA-2C17-4B82-8827-E541D6405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48" t="7153" r="40879" b="7956"/>
            <a:stretch/>
          </p:blipFill>
          <p:spPr>
            <a:xfrm>
              <a:off x="8820368" y="1207698"/>
              <a:ext cx="1449237" cy="4960188"/>
            </a:xfrm>
            <a:prstGeom prst="rect">
              <a:avLst/>
            </a:prstGeom>
          </p:spPr>
        </p:pic>
        <p:pic>
          <p:nvPicPr>
            <p:cNvPr id="8" name="Kuva 5">
              <a:extLst>
                <a:ext uri="{FF2B5EF4-FFF2-40B4-BE49-F238E27FC236}">
                  <a16:creationId xmlns:a16="http://schemas.microsoft.com/office/drawing/2014/main" id="{DBC07435-C2B5-4131-8ADA-53EDFA406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7" t="7044" r="41148" b="8213"/>
            <a:stretch/>
          </p:blipFill>
          <p:spPr>
            <a:xfrm>
              <a:off x="1680064" y="1207698"/>
              <a:ext cx="1466491" cy="4951562"/>
            </a:xfrm>
            <a:prstGeom prst="rect">
              <a:avLst/>
            </a:prstGeom>
          </p:spPr>
        </p:pic>
        <p:pic>
          <p:nvPicPr>
            <p:cNvPr id="9" name="Kuva 7">
              <a:extLst>
                <a:ext uri="{FF2B5EF4-FFF2-40B4-BE49-F238E27FC236}">
                  <a16:creationId xmlns:a16="http://schemas.microsoft.com/office/drawing/2014/main" id="{5475806E-49CC-4926-8EA7-8634B52E5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9" t="6944" r="41179" b="8017"/>
            <a:stretch/>
          </p:blipFill>
          <p:spPr>
            <a:xfrm>
              <a:off x="6463271" y="1207698"/>
              <a:ext cx="1423358" cy="4968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7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C095D-A17E-AC47-BC5D-3B374A96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51" y="257061"/>
            <a:ext cx="8857889" cy="400519"/>
          </a:xfrm>
        </p:spPr>
        <p:txBody>
          <a:bodyPr>
            <a:normAutofit fontScale="90000"/>
          </a:bodyPr>
          <a:lstStyle/>
          <a:p>
            <a:r>
              <a:rPr lang="fi-FI" sz="2800" dirty="0">
                <a:latin typeface="Arial Narrow" panose="020B0606020202030204" pitchFamily="34" charset="0"/>
              </a:rPr>
              <a:t>PURE </a:t>
            </a:r>
            <a:r>
              <a:rPr lang="fi-FI" sz="2800" dirty="0" smtClean="0">
                <a:latin typeface="Arial Narrow" panose="020B0606020202030204" pitchFamily="34" charset="0"/>
              </a:rPr>
              <a:t>ONE</a:t>
            </a:r>
            <a:r>
              <a:rPr lang="ru-RU" sz="2800" dirty="0" smtClean="0">
                <a:latin typeface="Arial Narrow" panose="020B0606020202030204" pitchFamily="34" charset="0"/>
              </a:rPr>
              <a:t> ЖИДКИЕ МАЗИ СКОЛЬЖЕНИЯ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32932" y="2187312"/>
            <a:ext cx="5488314" cy="3683479"/>
            <a:chOff x="1016000" y="2116667"/>
            <a:chExt cx="5488314" cy="3683479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8B24EAAC-46E0-461E-B785-BB3E6959F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6" t="7212" r="41122" b="7722"/>
            <a:stretch/>
          </p:blipFill>
          <p:spPr>
            <a:xfrm>
              <a:off x="4340202" y="2125293"/>
              <a:ext cx="1061049" cy="3674853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3E8CF0BE-E71E-4B49-926C-0C60B7F12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5" t="6999" r="41172" b="7735"/>
            <a:stretch/>
          </p:blipFill>
          <p:spPr>
            <a:xfrm>
              <a:off x="3228514" y="2116667"/>
              <a:ext cx="1052422" cy="3683479"/>
            </a:xfrm>
            <a:prstGeom prst="rect">
              <a:avLst/>
            </a:prstGeom>
          </p:spPr>
        </p:pic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D6732A0D-34CE-45E4-9CEA-A0AB68A49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3" t="7058" r="41352" b="8079"/>
            <a:stretch/>
          </p:blipFill>
          <p:spPr>
            <a:xfrm>
              <a:off x="1016000" y="2116667"/>
              <a:ext cx="1032933" cy="3666066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491B2E8E-5686-45E2-9B69-B83C571A8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9" t="7070" r="41249" b="7664"/>
            <a:stretch/>
          </p:blipFill>
          <p:spPr>
            <a:xfrm>
              <a:off x="2108199" y="2116667"/>
              <a:ext cx="1061049" cy="3683479"/>
            </a:xfrm>
            <a:prstGeom prst="rect">
              <a:avLst/>
            </a:prstGeom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EF3D5911-5F22-4639-AC68-A2AF4A904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3" t="7194" r="41304" b="7739"/>
            <a:stretch/>
          </p:blipFill>
          <p:spPr>
            <a:xfrm>
              <a:off x="5460517" y="2125294"/>
              <a:ext cx="1043797" cy="3674852"/>
            </a:xfrm>
            <a:prstGeom prst="rect">
              <a:avLst/>
            </a:prstGeom>
          </p:spPr>
        </p:pic>
      </p:grpSp>
      <p:sp>
        <p:nvSpPr>
          <p:cNvPr id="6" name="Suorakulmio 5">
            <a:extLst>
              <a:ext uri="{FF2B5EF4-FFF2-40B4-BE49-F238E27FC236}">
                <a16:creationId xmlns:a16="http://schemas.microsoft.com/office/drawing/2014/main" id="{F9AD35E9-7875-4C79-AC12-44DEDBDD9D35}"/>
              </a:ext>
            </a:extLst>
          </p:cNvPr>
          <p:cNvSpPr/>
          <p:nvPr/>
        </p:nvSpPr>
        <p:spPr>
          <a:xfrm>
            <a:off x="227820" y="777325"/>
            <a:ext cx="11837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PURE ONE </a:t>
            </a:r>
            <a:r>
              <a:rPr lang="ru-RU" sz="1600" dirty="0" smtClean="0">
                <a:latin typeface="Arial Narrow" panose="020B0606020202030204" pitchFamily="34" charset="0"/>
              </a:rPr>
              <a:t>жидкие мази скольжения для любителей. Изготовлены на основе гоночных парафинов </a:t>
            </a:r>
            <a:r>
              <a:rPr lang="en-US" sz="1600" dirty="0" smtClean="0">
                <a:latin typeface="Arial Narrow" panose="020B0606020202030204" pitchFamily="34" charset="0"/>
              </a:rPr>
              <a:t>Vauhti </a:t>
            </a:r>
            <a:r>
              <a:rPr lang="ru-RU" sz="1600" dirty="0" smtClean="0">
                <a:latin typeface="Arial Narrow" panose="020B0606020202030204" pitchFamily="34" charset="0"/>
              </a:rPr>
              <a:t>и высококачественного органического растворителя. Обладают отличными рабочими характеристиками и хорошей износостойкостью.</a:t>
            </a:r>
            <a:endParaRPr lang="en-US" sz="16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Для улучшения работы рекомендуем использовать в качестве первого слоя жидкую мазь для базовой обработки</a:t>
            </a:r>
            <a:r>
              <a:rPr lang="en-US" sz="1600" dirty="0" smtClean="0">
                <a:latin typeface="Arial Narrow" panose="020B0606020202030204" pitchFamily="34" charset="0"/>
              </a:rPr>
              <a:t> </a:t>
            </a:r>
            <a:r>
              <a:rPr lang="en-US" sz="1600" dirty="0">
                <a:latin typeface="Arial Narrow" panose="020B0606020202030204" pitchFamily="34" charset="0"/>
              </a:rPr>
              <a:t>PURE ONE </a:t>
            </a:r>
            <a:r>
              <a:rPr lang="en-US" sz="1600" dirty="0" smtClean="0">
                <a:latin typeface="Arial Narrow" panose="020B0606020202030204" pitchFamily="34" charset="0"/>
              </a:rPr>
              <a:t>BASE.</a:t>
            </a:r>
            <a:endParaRPr lang="fi-FI" sz="1600" dirty="0">
              <a:latin typeface="Arial Narrow" panose="020B0606020202030204" pitchFamily="34" charset="0"/>
            </a:endParaRP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35643" y="2126947"/>
            <a:ext cx="5095022" cy="383358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EV-32</a:t>
            </a:r>
            <a:r>
              <a:rPr lang="en-US" sz="1400" dirty="0" smtClean="0">
                <a:latin typeface="Arial Narrow" panose="020B0606020202030204" pitchFamily="34" charset="0"/>
              </a:rPr>
              <a:t>330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POB80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1 300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ONE </a:t>
            </a:r>
            <a:r>
              <a:rPr lang="en-US" sz="1400" b="1" dirty="0" smtClean="0">
                <a:latin typeface="Arial Narrow" panose="020B0606020202030204" pitchFamily="34" charset="0"/>
              </a:rPr>
              <a:t>BASE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</a:t>
            </a:r>
            <a:r>
              <a:rPr lang="ru-RU" sz="1400" dirty="0" smtClean="0">
                <a:latin typeface="Arial Narrow" panose="020B0606020202030204" pitchFamily="34" charset="0"/>
              </a:rPr>
              <a:t>для базовой обработки</a:t>
            </a:r>
            <a:endParaRPr lang="ru-RU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2140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POW80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1 200</a:t>
            </a:r>
            <a:r>
              <a:rPr lang="ru-RU" sz="1400" b="1" dirty="0" smtClean="0">
                <a:latin typeface="Arial Narrow" panose="020B0606020202030204" pitchFamily="34" charset="0"/>
              </a:rPr>
              <a:t>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ONE </a:t>
            </a:r>
            <a:r>
              <a:rPr lang="en-US" sz="1400" b="1" dirty="0">
                <a:latin typeface="Arial Narrow" panose="020B0606020202030204" pitchFamily="34" charset="0"/>
              </a:rPr>
              <a:t>WET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 smtClean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 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2140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POM80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1 200</a:t>
            </a:r>
            <a:r>
              <a:rPr lang="ru-RU" sz="1400" b="1" dirty="0" smtClean="0">
                <a:latin typeface="Arial Narrow" panose="020B0606020202030204" pitchFamily="34" charset="0"/>
              </a:rPr>
              <a:t>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ONE </a:t>
            </a:r>
            <a:r>
              <a:rPr lang="en-US" sz="1400" b="1" dirty="0">
                <a:latin typeface="Arial Narrow" panose="020B0606020202030204" pitchFamily="34" charset="0"/>
              </a:rPr>
              <a:t>MID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 smtClean="0">
                <a:latin typeface="Arial Narrow" panose="020B0606020202030204" pitchFamily="34" charset="0"/>
              </a:rPr>
              <a:t>Температурный диапазон от +2°С до -4°С</a:t>
            </a:r>
          </a:p>
          <a:p>
            <a:pPr>
              <a:spcBef>
                <a:spcPts val="0"/>
              </a:spcBef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2140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POC80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1 200</a:t>
            </a:r>
            <a:r>
              <a:rPr lang="ru-RU" sz="1400" b="1" dirty="0" smtClean="0">
                <a:latin typeface="Arial Narrow" panose="020B0606020202030204" pitchFamily="34" charset="0"/>
              </a:rPr>
              <a:t>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ONE </a:t>
            </a:r>
            <a:r>
              <a:rPr lang="en-US" sz="1400" b="1" dirty="0">
                <a:latin typeface="Arial Narrow" panose="020B0606020202030204" pitchFamily="34" charset="0"/>
              </a:rPr>
              <a:t>COLD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 smtClean="0">
                <a:latin typeface="Arial Narrow" panose="020B0606020202030204" pitchFamily="34" charset="0"/>
              </a:rPr>
              <a:t>Температурный диапазон от -2°С до -20°С</a:t>
            </a:r>
          </a:p>
          <a:p>
            <a:pPr>
              <a:spcBef>
                <a:spcPts val="0"/>
              </a:spcBef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2140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POLD80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1 300</a:t>
            </a:r>
            <a:r>
              <a:rPr lang="ru-RU" sz="1400" b="1" dirty="0" smtClean="0">
                <a:latin typeface="Arial Narrow" panose="020B0606020202030204" pitchFamily="34" charset="0"/>
              </a:rPr>
              <a:t>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ONE LD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 smtClean="0">
                <a:latin typeface="Arial Narrow" panose="020B0606020202030204" pitchFamily="34" charset="0"/>
              </a:rPr>
              <a:t>Температурный диапазон от +5°С до -10°С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7305" y="6212026"/>
            <a:ext cx="1476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УПАКОВКА: </a:t>
            </a:r>
            <a:r>
              <a:rPr lang="ru-RU" sz="1400" dirty="0">
                <a:latin typeface="Arial Narrow" panose="020B0606020202030204" pitchFamily="34" charset="0"/>
              </a:rPr>
              <a:t>80 мл</a:t>
            </a:r>
          </a:p>
        </p:txBody>
      </p:sp>
    </p:spTree>
    <p:extLst>
      <p:ext uri="{BB962C8B-B14F-4D97-AF65-F5344CB8AC3E}">
        <p14:creationId xmlns:p14="http://schemas.microsoft.com/office/powerpoint/2010/main" val="186456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C095D-A17E-AC47-BC5D-3B374A96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79" y="272427"/>
            <a:ext cx="9042405" cy="374548"/>
          </a:xfrm>
        </p:spPr>
        <p:txBody>
          <a:bodyPr>
            <a:normAutofit fontScale="90000"/>
          </a:bodyPr>
          <a:lstStyle/>
          <a:p>
            <a:r>
              <a:rPr lang="fi-FI" sz="2800" dirty="0">
                <a:latin typeface="Arial Narrow" panose="020B0606020202030204" pitchFamily="34" charset="0"/>
              </a:rPr>
              <a:t>PURE </a:t>
            </a:r>
            <a:r>
              <a:rPr lang="fi-FI" sz="2800" dirty="0" smtClean="0">
                <a:latin typeface="Arial Narrow" panose="020B0606020202030204" pitchFamily="34" charset="0"/>
              </a:rPr>
              <a:t>UP</a:t>
            </a:r>
            <a:r>
              <a:rPr lang="ru-RU" sz="2800" dirty="0" smtClean="0">
                <a:latin typeface="Arial Narrow" panose="020B0606020202030204" pitchFamily="34" charset="0"/>
              </a:rPr>
              <a:t> ЖИДКИЕ МАЗИ СКОЛЬЖЕНИЯ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32588" y="2063299"/>
            <a:ext cx="4497673" cy="3795623"/>
            <a:chOff x="1227322" y="2369656"/>
            <a:chExt cx="4497673" cy="3795623"/>
          </a:xfrm>
        </p:grpSpPr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697F92D8-2299-49F6-B44D-77C4304A5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23" t="6933" r="41134" b="7801"/>
            <a:stretch/>
          </p:blipFill>
          <p:spPr>
            <a:xfrm>
              <a:off x="3524155" y="2481800"/>
              <a:ext cx="1052423" cy="3683479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19507C41-CE5E-48CD-90A2-BC2B7B13A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6" t="7050" r="41181" b="7884"/>
            <a:stretch/>
          </p:blipFill>
          <p:spPr>
            <a:xfrm>
              <a:off x="4672572" y="2473173"/>
              <a:ext cx="1052423" cy="3674853"/>
            </a:xfrm>
            <a:prstGeom prst="rect">
              <a:avLst/>
            </a:prstGeom>
          </p:spPr>
        </p:pic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F0FF3FC5-5A76-4753-8F23-89D2D5F7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77" t="4633" r="40931" b="7906"/>
            <a:stretch/>
          </p:blipFill>
          <p:spPr>
            <a:xfrm>
              <a:off x="2367112" y="2369656"/>
              <a:ext cx="1061049" cy="3778370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D58AF369-6213-4E1D-8133-F0F43C83B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06" t="7228" r="41101" b="7906"/>
            <a:stretch/>
          </p:blipFill>
          <p:spPr>
            <a:xfrm>
              <a:off x="1227322" y="2481800"/>
              <a:ext cx="1043796" cy="3666226"/>
            </a:xfrm>
            <a:prstGeom prst="rect">
              <a:avLst/>
            </a:prstGeom>
          </p:spPr>
        </p:pic>
      </p:grpSp>
      <p:sp>
        <p:nvSpPr>
          <p:cNvPr id="9" name="Suorakulmio 8">
            <a:extLst>
              <a:ext uri="{FF2B5EF4-FFF2-40B4-BE49-F238E27FC236}">
                <a16:creationId xmlns:a16="http://schemas.microsoft.com/office/drawing/2014/main" id="{66BAD63B-7DE7-4DEF-9CB1-21D813CF95A2}"/>
              </a:ext>
            </a:extLst>
          </p:cNvPr>
          <p:cNvSpPr/>
          <p:nvPr/>
        </p:nvSpPr>
        <p:spPr>
          <a:xfrm>
            <a:off x="234852" y="774601"/>
            <a:ext cx="11339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PURE UP </a:t>
            </a:r>
            <a:r>
              <a:rPr lang="ru-RU" sz="1600" dirty="0" smtClean="0">
                <a:latin typeface="Arial Narrow" panose="020B0606020202030204" pitchFamily="34" charset="0"/>
              </a:rPr>
              <a:t>жидкие мази скольжения для активных любителей. Для тренировок и соревнований. Высококачественные углеводородные компоненты, стеарат цинка, силикон, органический растворитель дают продуктам прекрасные рабочие характеристики и износостойкость. Для любого типа снега и погодных условий. </a:t>
            </a:r>
            <a:endParaRPr lang="ru-RU" sz="1600" dirty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Для </a:t>
            </a:r>
            <a:r>
              <a:rPr lang="ru-RU" sz="1600" dirty="0">
                <a:latin typeface="Arial Narrow" panose="020B0606020202030204" pitchFamily="34" charset="0"/>
              </a:rPr>
              <a:t>улучшения работы рекомендуем использовать в качестве первого слоя жидкую мазь для базовой обработки</a:t>
            </a:r>
            <a:r>
              <a:rPr lang="en-US" sz="1600" dirty="0">
                <a:latin typeface="Arial Narrow" panose="020B0606020202030204" pitchFamily="34" charset="0"/>
              </a:rPr>
              <a:t> PURE ONE BASE</a:t>
            </a:r>
            <a:r>
              <a:rPr lang="en-US" sz="1600" dirty="0" smtClean="0">
                <a:latin typeface="Arial Narrow" panose="020B0606020202030204" pitchFamily="34" charset="0"/>
              </a:rPr>
              <a:t>.</a:t>
            </a:r>
            <a:endParaRPr lang="fi-FI" sz="1600" dirty="0">
              <a:latin typeface="Arial Narrow" panose="020B0606020202030204" pitchFamily="34" charset="0"/>
            </a:endParaRP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35652" y="2127330"/>
            <a:ext cx="5145820" cy="32066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EV-32130-</a:t>
            </a:r>
            <a:r>
              <a:rPr lang="en-US" sz="1400" dirty="0" smtClean="0">
                <a:latin typeface="Arial Narrow" panose="020B0606020202030204" pitchFamily="34" charset="0"/>
              </a:rPr>
              <a:t>PUW80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2 4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UP </a:t>
            </a:r>
            <a:r>
              <a:rPr lang="en-US" sz="1400" b="1" dirty="0">
                <a:latin typeface="Arial Narrow" panose="020B0606020202030204" pitchFamily="34" charset="0"/>
              </a:rPr>
              <a:t>WET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 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2130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PUM80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2 4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UP </a:t>
            </a:r>
            <a:r>
              <a:rPr lang="en-US" sz="1400" b="1" dirty="0">
                <a:latin typeface="Arial Narrow" panose="020B0606020202030204" pitchFamily="34" charset="0"/>
              </a:rPr>
              <a:t>MID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+2°С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-4°С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2130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PUC80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2 4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UP </a:t>
            </a:r>
            <a:r>
              <a:rPr lang="en-US" sz="1400" b="1" dirty="0">
                <a:latin typeface="Arial Narrow" panose="020B0606020202030204" pitchFamily="34" charset="0"/>
              </a:rPr>
              <a:t>COLD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-2°С до </a:t>
            </a:r>
            <a:r>
              <a:rPr lang="ru-RU" sz="1400" dirty="0" smtClean="0">
                <a:latin typeface="Arial Narrow" panose="020B0606020202030204" pitchFamily="34" charset="0"/>
              </a:rPr>
              <a:t>-20°С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2130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PULDR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2 6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en-US" sz="1400" b="1" dirty="0" smtClean="0">
                <a:latin typeface="Arial Narrow" panose="020B0606020202030204" pitchFamily="34" charset="0"/>
              </a:rPr>
              <a:t>PURE UP LDR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+5°С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-10°С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7305" y="6212026"/>
            <a:ext cx="1476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УПАКОВКА: </a:t>
            </a:r>
            <a:r>
              <a:rPr lang="ru-RU" sz="1400" dirty="0">
                <a:latin typeface="Arial Narrow" panose="020B0606020202030204" pitchFamily="34" charset="0"/>
              </a:rPr>
              <a:t>80 мл</a:t>
            </a:r>
          </a:p>
        </p:txBody>
      </p:sp>
    </p:spTree>
    <p:extLst>
      <p:ext uri="{BB962C8B-B14F-4D97-AF65-F5344CB8AC3E}">
        <p14:creationId xmlns:p14="http://schemas.microsoft.com/office/powerpoint/2010/main" val="41597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15515" y="2179286"/>
            <a:ext cx="5684812" cy="3683479"/>
            <a:chOff x="888521" y="2467155"/>
            <a:chExt cx="5684812" cy="3683479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22897066-9683-47D4-9377-DB362C43A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3" t="7228" r="41165" b="7906"/>
            <a:stretch/>
          </p:blipFill>
          <p:spPr>
            <a:xfrm>
              <a:off x="888521" y="2467155"/>
              <a:ext cx="1052422" cy="3666226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B418E3A6-15EA-4DCE-B785-A7A265B47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9" t="7228" r="41308" b="7906"/>
            <a:stretch/>
          </p:blipFill>
          <p:spPr>
            <a:xfrm>
              <a:off x="3191775" y="2484408"/>
              <a:ext cx="1043797" cy="3666226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41584298-675F-436F-BEBE-7E0CE2BCA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36" t="7228" r="41172" b="7906"/>
            <a:stretch/>
          </p:blipFill>
          <p:spPr>
            <a:xfrm>
              <a:off x="4339090" y="2484408"/>
              <a:ext cx="1061049" cy="3666226"/>
            </a:xfrm>
            <a:prstGeom prst="rect">
              <a:avLst/>
            </a:prstGeom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E260C2DF-98A1-4C04-B4B8-FA0C56E5D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14" t="7411" r="41045" b="7922"/>
            <a:stretch/>
          </p:blipFill>
          <p:spPr>
            <a:xfrm>
              <a:off x="5503657" y="2480094"/>
              <a:ext cx="1069676" cy="3657600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7900E3D5-4B73-4AAD-9E39-D0A252D2C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65" t="6828" r="41242" b="7906"/>
            <a:stretch/>
          </p:blipFill>
          <p:spPr>
            <a:xfrm>
              <a:off x="2044461" y="2467155"/>
              <a:ext cx="1043796" cy="368347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6C095D-A17E-AC47-BC5D-3B374A96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55" y="272485"/>
            <a:ext cx="10515600" cy="366145"/>
          </a:xfrm>
        </p:spPr>
        <p:txBody>
          <a:bodyPr>
            <a:normAutofit fontScale="90000"/>
          </a:bodyPr>
          <a:lstStyle/>
          <a:p>
            <a:r>
              <a:rPr lang="fi-FI" sz="2800" dirty="0">
                <a:latin typeface="Arial Narrow" panose="020B0606020202030204" pitchFamily="34" charset="0"/>
              </a:rPr>
              <a:t>PURE </a:t>
            </a:r>
            <a:r>
              <a:rPr lang="fi-FI" sz="2800" dirty="0" smtClean="0">
                <a:latin typeface="Arial Narrow" panose="020B0606020202030204" pitchFamily="34" charset="0"/>
              </a:rPr>
              <a:t>PRO </a:t>
            </a:r>
            <a:r>
              <a:rPr lang="ru-RU" sz="2800" dirty="0" smtClean="0">
                <a:latin typeface="Arial Narrow" panose="020B0606020202030204" pitchFamily="34" charset="0"/>
              </a:rPr>
              <a:t>ЖИДКИЕ МАЗИ СКОЛЬЖЕНИЯ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792BCCD7-0DBC-4C0E-A812-823C6FBB1BC8}"/>
              </a:ext>
            </a:extLst>
          </p:cNvPr>
          <p:cNvSpPr/>
          <p:nvPr/>
        </p:nvSpPr>
        <p:spPr>
          <a:xfrm>
            <a:off x="229429" y="765343"/>
            <a:ext cx="11640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PURE PRO </a:t>
            </a:r>
            <a:r>
              <a:rPr lang="ru-RU" sz="1600" dirty="0" smtClean="0">
                <a:latin typeface="Arial Narrow" panose="020B0606020202030204" pitchFamily="34" charset="0"/>
              </a:rPr>
              <a:t>жидкие мази скольжения для профессионалов и продвинутых любителей. Для соревнований и тренировок.</a:t>
            </a:r>
            <a:r>
              <a:rPr lang="en-US" sz="1600" dirty="0" smtClean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Высококачественные углеводородные компоненты, стеарат цинка, силикон, органический растворитель дают продуктам прекрасные рабочие характеристики и износостойкость. Для любого типа снега и </a:t>
            </a:r>
            <a:r>
              <a:rPr lang="ru-RU" sz="1600" dirty="0" smtClean="0">
                <a:latin typeface="Arial Narrow" panose="020B0606020202030204" pitchFamily="34" charset="0"/>
              </a:rPr>
              <a:t>погодных условий. </a:t>
            </a:r>
            <a:r>
              <a:rPr lang="ru-RU" sz="1600" dirty="0">
                <a:latin typeface="Arial Narrow" panose="020B0606020202030204" pitchFamily="34" charset="0"/>
              </a:rPr>
              <a:t>Особенно хорошо работает на </a:t>
            </a:r>
            <a:r>
              <a:rPr lang="ru-RU" sz="1600" dirty="0" smtClean="0">
                <a:latin typeface="Arial Narrow" panose="020B0606020202030204" pitchFamily="34" charset="0"/>
              </a:rPr>
              <a:t>натуральном </a:t>
            </a:r>
            <a:r>
              <a:rPr lang="ru-RU" sz="1600" dirty="0">
                <a:latin typeface="Arial Narrow" panose="020B0606020202030204" pitchFamily="34" charset="0"/>
              </a:rPr>
              <a:t>снегу. </a:t>
            </a:r>
            <a:endParaRPr lang="ru-RU" sz="1600" dirty="0" smtClean="0">
              <a:latin typeface="Arial Narrow" panose="020B0606020202030204" pitchFamily="34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</a:rPr>
              <a:t>Для </a:t>
            </a:r>
            <a:r>
              <a:rPr lang="ru-RU" sz="1600" dirty="0">
                <a:latin typeface="Arial Narrow" panose="020B0606020202030204" pitchFamily="34" charset="0"/>
              </a:rPr>
              <a:t>улучшения работы рекомендуем использовать в качестве первого слоя жидкую мазь для базовой обработки</a:t>
            </a:r>
            <a:r>
              <a:rPr lang="en-US" sz="1600" dirty="0">
                <a:latin typeface="Arial Narrow" panose="020B0606020202030204" pitchFamily="34" charset="0"/>
              </a:rPr>
              <a:t> PURE </a:t>
            </a:r>
            <a:r>
              <a:rPr lang="en-US" sz="1600" dirty="0" smtClean="0">
                <a:latin typeface="Arial Narrow" panose="020B0606020202030204" pitchFamily="34" charset="0"/>
              </a:rPr>
              <a:t>PRO BASE. </a:t>
            </a:r>
            <a:endParaRPr lang="fi-FI" sz="1600" dirty="0">
              <a:latin typeface="Arial Narrow" panose="020B0606020202030204" pitchFamily="34" charset="0"/>
            </a:endParaRP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38436" y="2126536"/>
            <a:ext cx="5143034" cy="373622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EV-32120-</a:t>
            </a:r>
            <a:r>
              <a:rPr lang="en-US" sz="1400" dirty="0" smtClean="0">
                <a:latin typeface="Arial Narrow" panose="020B0606020202030204" pitchFamily="34" charset="0"/>
              </a:rPr>
              <a:t>PPB80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3 5</a:t>
            </a:r>
            <a:r>
              <a:rPr lang="ru-RU" sz="1400" b="1" dirty="0" smtClean="0">
                <a:latin typeface="Arial Narrow" panose="020B0606020202030204" pitchFamily="34" charset="0"/>
              </a:rPr>
              <a:t>00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PRO BASE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</a:t>
            </a:r>
            <a:r>
              <a:rPr lang="ru-RU" sz="1400" dirty="0" smtClean="0">
                <a:latin typeface="Arial Narrow" panose="020B0606020202030204" pitchFamily="34" charset="0"/>
              </a:rPr>
              <a:t>для базовой обработки</a:t>
            </a:r>
            <a:endParaRPr lang="ru-RU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2120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PPW80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3 3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PRO </a:t>
            </a:r>
            <a:r>
              <a:rPr lang="en-US" sz="1400" b="1" dirty="0">
                <a:latin typeface="Arial Narrow" panose="020B0606020202030204" pitchFamily="34" charset="0"/>
              </a:rPr>
              <a:t>WET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 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2120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PPM80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3 3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PRO </a:t>
            </a:r>
            <a:r>
              <a:rPr lang="en-US" sz="1400" b="1" dirty="0">
                <a:latin typeface="Arial Narrow" panose="020B0606020202030204" pitchFamily="34" charset="0"/>
              </a:rPr>
              <a:t>MID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+2°С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-4°С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2120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PPC80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3 3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PRO </a:t>
            </a:r>
            <a:r>
              <a:rPr lang="en-US" sz="1400" b="1" dirty="0">
                <a:latin typeface="Arial Narrow" panose="020B0606020202030204" pitchFamily="34" charset="0"/>
              </a:rPr>
              <a:t>COLD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-2°С до </a:t>
            </a:r>
            <a:r>
              <a:rPr lang="ru-RU" sz="1400" dirty="0" smtClean="0">
                <a:latin typeface="Arial Narrow" panose="020B0606020202030204" pitchFamily="34" charset="0"/>
              </a:rPr>
              <a:t>-20°С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2120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PPLDR80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3 6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en-US" sz="1400" b="1" dirty="0" smtClean="0">
                <a:latin typeface="Arial Narrow" panose="020B0606020202030204" pitchFamily="34" charset="0"/>
              </a:rPr>
              <a:t>PURE PRO LDR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+5°С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-10°С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7305" y="6212026"/>
            <a:ext cx="1476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УПАКОВКА: </a:t>
            </a:r>
            <a:r>
              <a:rPr lang="ru-RU" sz="1400" dirty="0">
                <a:latin typeface="Arial Narrow" panose="020B0606020202030204" pitchFamily="34" charset="0"/>
              </a:rPr>
              <a:t>80 мл</a:t>
            </a:r>
          </a:p>
        </p:txBody>
      </p:sp>
    </p:spTree>
    <p:extLst>
      <p:ext uri="{BB962C8B-B14F-4D97-AF65-F5344CB8AC3E}">
        <p14:creationId xmlns:p14="http://schemas.microsoft.com/office/powerpoint/2010/main" val="4204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C095D-A17E-AC47-BC5D-3B374A96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23" y="255493"/>
            <a:ext cx="9073551" cy="391485"/>
          </a:xfrm>
        </p:spPr>
        <p:txBody>
          <a:bodyPr>
            <a:normAutofit fontScale="90000"/>
          </a:bodyPr>
          <a:lstStyle/>
          <a:p>
            <a:r>
              <a:rPr lang="fi-FI" sz="2800" dirty="0">
                <a:latin typeface="Arial Narrow" panose="020B0606020202030204" pitchFamily="34" charset="0"/>
              </a:rPr>
              <a:t>PURE </a:t>
            </a:r>
            <a:r>
              <a:rPr lang="fi-FI" sz="2800" dirty="0" smtClean="0">
                <a:latin typeface="Arial Narrow" panose="020B0606020202030204" pitchFamily="34" charset="0"/>
              </a:rPr>
              <a:t>RACE</a:t>
            </a:r>
            <a:r>
              <a:rPr lang="ru-RU" sz="2800" dirty="0" smtClean="0">
                <a:latin typeface="Arial Narrow" panose="020B0606020202030204" pitchFamily="34" charset="0"/>
              </a:rPr>
              <a:t> ЖИДКИЕ МАЗИ СКОЛЬЖЕНИЯ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12908" y="2179124"/>
            <a:ext cx="4547741" cy="3683480"/>
            <a:chOff x="928238" y="2458527"/>
            <a:chExt cx="4547741" cy="3683480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F934F739-B8DC-41EE-B64B-5953F7878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72" t="6970" r="41235" b="7765"/>
            <a:stretch/>
          </p:blipFill>
          <p:spPr>
            <a:xfrm>
              <a:off x="4432182" y="2458528"/>
              <a:ext cx="1043797" cy="3683479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0F5BF0B1-4B8E-47FB-888B-9F9A964C1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57" t="7081" r="41250" b="7853"/>
            <a:stretch/>
          </p:blipFill>
          <p:spPr>
            <a:xfrm>
              <a:off x="2096219" y="2458527"/>
              <a:ext cx="1043796" cy="3674853"/>
            </a:xfrm>
            <a:prstGeom prst="rect">
              <a:avLst/>
            </a:prstGeom>
          </p:spPr>
        </p:pic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8E1F8A5E-7365-48D5-9A0E-CBDF8C6B4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43" t="6881" r="41165" b="7853"/>
            <a:stretch/>
          </p:blipFill>
          <p:spPr>
            <a:xfrm>
              <a:off x="3255574" y="2458527"/>
              <a:ext cx="1061049" cy="3683480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845B1530-C2B5-4A8B-B325-A72B3FBD1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36" t="7081" r="41121" b="7853"/>
            <a:stretch/>
          </p:blipFill>
          <p:spPr>
            <a:xfrm>
              <a:off x="928238" y="2458527"/>
              <a:ext cx="1052422" cy="3674853"/>
            </a:xfrm>
            <a:prstGeom prst="rect">
              <a:avLst/>
            </a:prstGeom>
          </p:spPr>
        </p:pic>
      </p:grpSp>
      <p:sp>
        <p:nvSpPr>
          <p:cNvPr id="8" name="Suorakulmio 7">
            <a:extLst>
              <a:ext uri="{FF2B5EF4-FFF2-40B4-BE49-F238E27FC236}">
                <a16:creationId xmlns:a16="http://schemas.microsoft.com/office/drawing/2014/main" id="{F28A9E86-CF04-4E39-9401-2DA6739C36D1}"/>
              </a:ext>
            </a:extLst>
          </p:cNvPr>
          <p:cNvSpPr/>
          <p:nvPr/>
        </p:nvSpPr>
        <p:spPr>
          <a:xfrm>
            <a:off x="229425" y="765343"/>
            <a:ext cx="11894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PURE RACE </a:t>
            </a:r>
            <a:r>
              <a:rPr lang="ru-RU" sz="1600" dirty="0">
                <a:latin typeface="Arial Narrow" panose="020B0606020202030204" pitchFamily="34" charset="0"/>
              </a:rPr>
              <a:t>жидкие мази скольжения для профессионалов и продвинутых любителей. Для соревнований и тренировок.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Высококачественные углеводородные компоненты, стеарат цинка, силикон, органический растворитель дают продуктам прекрасные рабочие характеристики и износостойкость. Для любого типа снега и </a:t>
            </a:r>
            <a:r>
              <a:rPr lang="ru-RU" sz="1600" dirty="0" smtClean="0">
                <a:latin typeface="Arial Narrow" panose="020B0606020202030204" pitchFamily="34" charset="0"/>
              </a:rPr>
              <a:t>погодных условий. </a:t>
            </a:r>
            <a:r>
              <a:rPr lang="ru-RU" sz="1600" dirty="0">
                <a:latin typeface="Arial Narrow" panose="020B0606020202030204" pitchFamily="34" charset="0"/>
              </a:rPr>
              <a:t>Особенно хорошо работают на старом или искусственном снегу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</a:p>
          <a:p>
            <a:r>
              <a:rPr lang="ru-RU" sz="1600" dirty="0" smtClean="0">
                <a:latin typeface="Arial Narrow" panose="020B0606020202030204" pitchFamily="34" charset="0"/>
              </a:rPr>
              <a:t>Для </a:t>
            </a:r>
            <a:r>
              <a:rPr lang="ru-RU" sz="1600" dirty="0">
                <a:latin typeface="Arial Narrow" panose="020B0606020202030204" pitchFamily="34" charset="0"/>
              </a:rPr>
              <a:t>улучшения работы рекомендуем использовать в качестве первого слоя жидкую мазь для базовой обработки</a:t>
            </a:r>
            <a:r>
              <a:rPr lang="en-US" sz="1600" dirty="0">
                <a:latin typeface="Arial Narrow" panose="020B0606020202030204" pitchFamily="34" charset="0"/>
              </a:rPr>
              <a:t> PURE PRO BASE. </a:t>
            </a:r>
            <a:r>
              <a:rPr lang="en-US" sz="1600" dirty="0" smtClean="0">
                <a:latin typeface="Arial Narrow" panose="020B0606020202030204" pitchFamily="34" charset="0"/>
              </a:rPr>
              <a:t> </a:t>
            </a:r>
            <a:endParaRPr lang="fi-FI" sz="1600" dirty="0">
              <a:latin typeface="Arial Narrow" panose="020B0606020202030204" pitchFamily="34" charset="0"/>
            </a:endParaRP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38998" y="2127221"/>
            <a:ext cx="4405870" cy="392995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2110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PRW80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3 9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RACE </a:t>
            </a:r>
            <a:r>
              <a:rPr lang="en-US" sz="1400" b="1" dirty="0">
                <a:latin typeface="Arial Narrow" panose="020B0606020202030204" pitchFamily="34" charset="0"/>
              </a:rPr>
              <a:t>WET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 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2110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PRM80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3 9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RACE </a:t>
            </a:r>
            <a:r>
              <a:rPr lang="en-US" sz="1400" b="1" dirty="0">
                <a:latin typeface="Arial Narrow" panose="020B0606020202030204" pitchFamily="34" charset="0"/>
              </a:rPr>
              <a:t>MID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+2°С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-4°С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2110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PRC80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3 9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RACE </a:t>
            </a:r>
            <a:r>
              <a:rPr lang="en-US" sz="1400" b="1" dirty="0">
                <a:latin typeface="Arial Narrow" panose="020B0606020202030204" pitchFamily="34" charset="0"/>
              </a:rPr>
              <a:t>COLD</a:t>
            </a: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-2°С до </a:t>
            </a:r>
            <a:r>
              <a:rPr lang="ru-RU" sz="1400" dirty="0" smtClean="0">
                <a:latin typeface="Arial Narrow" panose="020B0606020202030204" pitchFamily="34" charset="0"/>
              </a:rPr>
              <a:t>-20°С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2110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PRLDR</a:t>
            </a:r>
            <a:r>
              <a:rPr lang="ru-RU" sz="1400" b="1" dirty="0" smtClean="0">
                <a:latin typeface="Arial Narrow" panose="020B0606020202030204" pitchFamily="34" charset="0"/>
              </a:rPr>
              <a:t> 	</a:t>
            </a:r>
            <a:r>
              <a:rPr lang="en-US" sz="1400" b="1" dirty="0" smtClean="0">
                <a:latin typeface="Arial Narrow" panose="020B0606020202030204" pitchFamily="34" charset="0"/>
              </a:rPr>
              <a:t>4 4</a:t>
            </a:r>
            <a:r>
              <a:rPr lang="ru-RU" sz="1400" b="1" dirty="0" smtClean="0">
                <a:latin typeface="Arial Narrow" panose="020B0606020202030204" pitchFamily="34" charset="0"/>
              </a:rPr>
              <a:t>00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en-US" sz="1400" b="1" dirty="0" smtClean="0">
                <a:latin typeface="Arial Narrow" panose="020B0606020202030204" pitchFamily="34" charset="0"/>
              </a:rPr>
              <a:t>PURE RACE LDR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жидкая мазь скольжения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+5°С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-10°С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7305" y="6212026"/>
            <a:ext cx="1476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УПАКОВКА: </a:t>
            </a:r>
            <a:r>
              <a:rPr lang="ru-RU" sz="1400" dirty="0">
                <a:latin typeface="Arial Narrow" panose="020B0606020202030204" pitchFamily="34" charset="0"/>
              </a:rPr>
              <a:t>80 мл</a:t>
            </a:r>
          </a:p>
        </p:txBody>
      </p:sp>
    </p:spTree>
    <p:extLst>
      <p:ext uri="{BB962C8B-B14F-4D97-AF65-F5344CB8AC3E}">
        <p14:creationId xmlns:p14="http://schemas.microsoft.com/office/powerpoint/2010/main" val="25149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C095D-A17E-AC47-BC5D-3B374A96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7" y="176745"/>
            <a:ext cx="9076270" cy="568756"/>
          </a:xfrm>
        </p:spPr>
        <p:txBody>
          <a:bodyPr>
            <a:noAutofit/>
          </a:bodyPr>
          <a:lstStyle/>
          <a:p>
            <a:r>
              <a:rPr lang="fi-FI" sz="2500" dirty="0">
                <a:latin typeface="Arial Narrow" panose="020B0606020202030204" pitchFamily="34" charset="0"/>
              </a:rPr>
              <a:t>PURE </a:t>
            </a:r>
            <a:r>
              <a:rPr lang="fi-FI" sz="2500" dirty="0" smtClean="0">
                <a:latin typeface="Arial Narrow" panose="020B0606020202030204" pitchFamily="34" charset="0"/>
              </a:rPr>
              <a:t>CLEAN&amp;GLIDE</a:t>
            </a:r>
            <a:r>
              <a:rPr lang="ru-RU" sz="2500" dirty="0" smtClean="0">
                <a:latin typeface="Arial Narrow" panose="020B0606020202030204" pitchFamily="34" charset="0"/>
              </a:rPr>
              <a:t> СМЫВКИ-КОНДИЦИОНЕРЫ</a:t>
            </a:r>
            <a:endParaRPr lang="fi-FI" sz="2500" dirty="0">
              <a:latin typeface="Arial Narrow" panose="020B0606020202030204" pitchFamily="34" charset="0"/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AFAD1F01-B269-48DE-8F7D-98437B817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6" t="5441" r="39133" b="9943"/>
          <a:stretch/>
        </p:blipFill>
        <p:spPr>
          <a:xfrm>
            <a:off x="1552754" y="1293962"/>
            <a:ext cx="1397479" cy="487392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9905A00-308C-40A1-A0EC-469210E1B7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7" t="7303" r="41061" b="7834"/>
          <a:stretch/>
        </p:blipFill>
        <p:spPr>
          <a:xfrm>
            <a:off x="3996266" y="2472267"/>
            <a:ext cx="1066800" cy="3666066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2536FCA4-AD25-4CF6-B9EE-E381AB0EF566}"/>
              </a:ext>
            </a:extLst>
          </p:cNvPr>
          <p:cNvSpPr/>
          <p:nvPr/>
        </p:nvSpPr>
        <p:spPr>
          <a:xfrm>
            <a:off x="6713717" y="2101303"/>
            <a:ext cx="475014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2330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PCG80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ru-RU" sz="1400" b="1" dirty="0" smtClean="0">
                <a:latin typeface="Arial Narrow" panose="020B0606020202030204" pitchFamily="34" charset="0"/>
              </a:rPr>
              <a:t>1</a:t>
            </a:r>
            <a:r>
              <a:rPr lang="en-US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latin typeface="Arial Narrow" panose="020B0606020202030204" pitchFamily="34" charset="0"/>
              </a:rPr>
              <a:t>200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CLEAN&amp;GLIDE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смывка-кондиционер</a:t>
            </a:r>
            <a:endParaRPr lang="ru-RU" sz="1400" dirty="0">
              <a:latin typeface="Arial Narrow" panose="020B0606020202030204" pitchFamily="34" charset="0"/>
            </a:endParaRPr>
          </a:p>
          <a:p>
            <a:r>
              <a:rPr lang="ru-RU" sz="1400" dirty="0">
                <a:latin typeface="Arial Narrow" panose="020B0606020202030204" pitchFamily="34" charset="0"/>
              </a:rPr>
              <a:t> </a:t>
            </a:r>
          </a:p>
          <a:p>
            <a:r>
              <a:rPr lang="ru-RU" sz="1400" dirty="0">
                <a:latin typeface="Arial Narrow" panose="020B0606020202030204" pitchFamily="34" charset="0"/>
              </a:rPr>
              <a:t>EV-3</a:t>
            </a:r>
            <a:r>
              <a:rPr lang="en-US" sz="1400" dirty="0">
                <a:latin typeface="Arial Narrow" panose="020B0606020202030204" pitchFamily="34" charset="0"/>
              </a:rPr>
              <a:t>2110</a:t>
            </a:r>
            <a:r>
              <a:rPr lang="ru-RU" sz="1400" dirty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PCG500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CLEAN&amp;GLIDE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смывка-кондиционер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  <a:p>
            <a:r>
              <a:rPr lang="ru-RU" sz="1400" b="1" kern="0" dirty="0" smtClean="0">
                <a:latin typeface="Arial Narrow" panose="020B0606020202030204" pitchFamily="34" charset="0"/>
              </a:rPr>
              <a:t>Рекомендации</a:t>
            </a:r>
            <a:r>
              <a:rPr lang="ru-RU" sz="1400" b="1" kern="0" dirty="0">
                <a:latin typeface="Arial Narrow" panose="020B0606020202030204" pitchFamily="34" charset="0"/>
              </a:rPr>
              <a:t>: </a:t>
            </a:r>
            <a:r>
              <a:rPr lang="ru-RU" sz="1400" kern="0" dirty="0">
                <a:latin typeface="Arial Narrow" panose="020B0606020202030204" pitchFamily="34" charset="0"/>
              </a:rPr>
              <a:t>Всегда очищайте скользящую поверхность </a:t>
            </a:r>
            <a:r>
              <a:rPr lang="ru-RU" sz="1400" kern="0" dirty="0" smtClean="0">
                <a:latin typeface="Arial Narrow" panose="020B0606020202030204" pitchFamily="34" charset="0"/>
              </a:rPr>
              <a:t>смывкой-кондиционером </a:t>
            </a:r>
            <a:r>
              <a:rPr lang="ru-RU" sz="1400" kern="0" dirty="0">
                <a:latin typeface="Arial Narrow" panose="020B0606020202030204" pitchFamily="34" charset="0"/>
              </a:rPr>
              <a:t>перед нанесением новой смазки на лыжи. Следует запомнить, мази скольжения </a:t>
            </a:r>
            <a:r>
              <a:rPr lang="ru-RU" sz="1400" kern="0" dirty="0" smtClean="0">
                <a:latin typeface="Arial Narrow" panose="020B0606020202030204" pitchFamily="34" charset="0"/>
              </a:rPr>
              <a:t>правильно </a:t>
            </a:r>
            <a:r>
              <a:rPr lang="ru-RU" sz="1400" kern="0" dirty="0">
                <a:latin typeface="Arial Narrow" panose="020B0606020202030204" pitchFamily="34" charset="0"/>
              </a:rPr>
              <a:t>ложатся только на чистую скользящую поверхность</a:t>
            </a:r>
            <a:r>
              <a:rPr lang="ru-RU" sz="1400" kern="0" dirty="0" smtClean="0">
                <a:latin typeface="Arial Narrow" panose="020B0606020202030204" pitchFamily="34" charset="0"/>
              </a:rPr>
              <a:t>.</a:t>
            </a:r>
            <a:r>
              <a:rPr lang="en-US" sz="1400" dirty="0">
                <a:latin typeface="Arial Narrow" panose="020B0606020202030204" pitchFamily="34" charset="0"/>
              </a:rPr>
              <a:t> </a:t>
            </a:r>
            <a:endParaRPr lang="ru-RU" sz="1400" kern="0" dirty="0">
              <a:latin typeface="Arial Narrow" panose="020B0606020202030204" pitchFamily="34" charset="0"/>
            </a:endParaRPr>
          </a:p>
          <a:p>
            <a:endParaRPr lang="en-US" sz="1400" dirty="0"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latin typeface="Arial Narrow" panose="020B0606020202030204" pitchFamily="34" charset="0"/>
              </a:rPr>
              <a:t>Инструкции по использованию:</a:t>
            </a:r>
            <a:endParaRPr lang="fi-FI" sz="1400" dirty="0">
              <a:latin typeface="Arial Narrow" panose="020B0606020202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6020202030204" pitchFamily="34" charset="0"/>
              </a:rPr>
              <a:t>Тщательно встряхнуть флакон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6020202030204" pitchFamily="34" charset="0"/>
              </a:rPr>
              <a:t>Нанести </a:t>
            </a:r>
            <a:r>
              <a:rPr lang="ru-RU" sz="1400" dirty="0" smtClean="0">
                <a:latin typeface="Arial Narrow" panose="020B0606020202030204" pitchFamily="34" charset="0"/>
              </a:rPr>
              <a:t>смывку</a:t>
            </a:r>
            <a:r>
              <a:rPr lang="en-US" sz="1400" dirty="0" smtClean="0">
                <a:latin typeface="Arial Narrow" panose="020B0606020202030204" pitchFamily="34" charset="0"/>
              </a:rPr>
              <a:t>-</a:t>
            </a:r>
            <a:r>
              <a:rPr lang="ru-RU" sz="1400" dirty="0" smtClean="0">
                <a:latin typeface="Arial Narrow" panose="020B0606020202030204" pitchFamily="34" charset="0"/>
              </a:rPr>
              <a:t>кондиционер </a:t>
            </a:r>
            <a:r>
              <a:rPr lang="ru-RU" sz="1400" dirty="0">
                <a:latin typeface="Arial Narrow" panose="020B0606020202030204" pitchFamily="34" charset="0"/>
              </a:rPr>
              <a:t>на скользящую </a:t>
            </a:r>
            <a:r>
              <a:rPr lang="ru-RU" sz="1400" dirty="0" smtClean="0">
                <a:latin typeface="Arial Narrow" panose="020B0606020202030204" pitchFamily="34" charset="0"/>
              </a:rPr>
              <a:t>поверхность </a:t>
            </a:r>
            <a:endParaRPr lang="fi-FI" sz="1400" dirty="0">
              <a:latin typeface="Arial Narrow" panose="020B0606020202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6020202030204" pitchFamily="34" charset="0"/>
              </a:rPr>
              <a:t>Очистите скользящую </a:t>
            </a:r>
            <a:r>
              <a:rPr lang="ru-RU" sz="1400" dirty="0" smtClean="0">
                <a:latin typeface="Arial Narrow" panose="020B0606020202030204" pitchFamily="34" charset="0"/>
              </a:rPr>
              <a:t>поверхность, используя </a:t>
            </a:r>
            <a:r>
              <a:rPr lang="ru-RU" sz="1400" dirty="0">
                <a:latin typeface="Arial Narrow" panose="020B0606020202030204" pitchFamily="34" charset="0"/>
              </a:rPr>
              <a:t>фиберлен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6020202030204" pitchFamily="34" charset="0"/>
              </a:rPr>
              <a:t>Обработать нейлоновой щеткой после того как поверхность высохнет (через 1-2 минуты</a:t>
            </a:r>
            <a:r>
              <a:rPr lang="ru-RU" sz="1400" dirty="0" smtClean="0">
                <a:latin typeface="Arial Narrow" panose="020B0606020202030204" pitchFamily="34" charset="0"/>
              </a:rPr>
              <a:t>)</a:t>
            </a:r>
          </a:p>
          <a:p>
            <a:pPr lvl="0"/>
            <a:endParaRPr lang="en-US" sz="1600" kern="0" dirty="0">
              <a:latin typeface="AvenirNext LT Pro Bold" panose="020B0804020202020204" pitchFamily="34" charset="0"/>
            </a:endParaRPr>
          </a:p>
        </p:txBody>
      </p:sp>
      <p:sp>
        <p:nvSpPr>
          <p:cNvPr id="7" name="Suorakulmio 7">
            <a:extLst>
              <a:ext uri="{FF2B5EF4-FFF2-40B4-BE49-F238E27FC236}">
                <a16:creationId xmlns:a16="http://schemas.microsoft.com/office/drawing/2014/main" id="{F28A9E86-CF04-4E39-9401-2DA6739C36D1}"/>
              </a:ext>
            </a:extLst>
          </p:cNvPr>
          <p:cNvSpPr/>
          <p:nvPr/>
        </p:nvSpPr>
        <p:spPr>
          <a:xfrm>
            <a:off x="229425" y="765343"/>
            <a:ext cx="11894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PURE C&amp;G </a:t>
            </a:r>
            <a:r>
              <a:rPr lang="ru-RU" sz="1600" dirty="0" smtClean="0">
                <a:latin typeface="Arial Narrow" panose="020B0606020202030204" pitchFamily="34" charset="0"/>
              </a:rPr>
              <a:t>с</a:t>
            </a:r>
            <a:r>
              <a:rPr lang="ru-RU" sz="1600" kern="0" dirty="0" smtClean="0">
                <a:latin typeface="Arial Narrow" panose="020B0606020202030204" pitchFamily="34" charset="0"/>
              </a:rPr>
              <a:t>мывки-кондиционеры </a:t>
            </a:r>
            <a:r>
              <a:rPr lang="ru-RU" sz="1600" kern="0" dirty="0">
                <a:latin typeface="Arial Narrow" panose="020B0606020202030204" pitchFamily="34" charset="0"/>
              </a:rPr>
              <a:t>предназначены для обработки скользящей поверхности лыж. Смывка обеспечивает эффективную очистку скользящей поверхности лыж от загрязнений, создаёт твёрдое грязеотталкивающее покрытие. Улучшает работу последующей нанесённой </a:t>
            </a:r>
            <a:r>
              <a:rPr lang="ru-RU" sz="1600" kern="0" dirty="0" smtClean="0">
                <a:latin typeface="Arial Narrow" panose="020B0606020202030204" pitchFamily="34" charset="0"/>
              </a:rPr>
              <a:t>смазки.</a:t>
            </a:r>
            <a:endParaRPr lang="ru-RU" sz="1600" kern="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7305" y="6212026"/>
            <a:ext cx="1846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УПАКОВКА: </a:t>
            </a:r>
            <a:r>
              <a:rPr lang="ru-RU" sz="1400" dirty="0" smtClean="0">
                <a:latin typeface="Arial Narrow" panose="020B0606020202030204" pitchFamily="34" charset="0"/>
              </a:rPr>
              <a:t>80</a:t>
            </a:r>
            <a:r>
              <a:rPr lang="en-US" sz="1400" dirty="0" smtClean="0">
                <a:latin typeface="Arial Narrow" panose="020B0606020202030204" pitchFamily="34" charset="0"/>
              </a:rPr>
              <a:t> / 500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мл</a:t>
            </a:r>
          </a:p>
        </p:txBody>
      </p:sp>
    </p:spTree>
    <p:extLst>
      <p:ext uri="{BB962C8B-B14F-4D97-AF65-F5344CB8AC3E}">
        <p14:creationId xmlns:p14="http://schemas.microsoft.com/office/powerpoint/2010/main" val="12856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C095D-A17E-AC47-BC5D-3B374A96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5" y="176745"/>
            <a:ext cx="9304872" cy="568756"/>
          </a:xfrm>
        </p:spPr>
        <p:txBody>
          <a:bodyPr>
            <a:noAutofit/>
          </a:bodyPr>
          <a:lstStyle/>
          <a:p>
            <a:r>
              <a:rPr lang="fi-FI" sz="2500" dirty="0">
                <a:latin typeface="Arial Narrow" panose="020B0606020202030204" pitchFamily="34" charset="0"/>
              </a:rPr>
              <a:t>PURE SKIN </a:t>
            </a:r>
            <a:r>
              <a:rPr lang="ru-RU" sz="2500" dirty="0" smtClean="0">
                <a:latin typeface="Arial Narrow" panose="020B0606020202030204" pitchFamily="34" charset="0"/>
              </a:rPr>
              <a:t>ПРОДУКТЫ ДЛЯ ЛЫЖ С КАМУСОМ</a:t>
            </a:r>
            <a:endParaRPr lang="fi-FI" sz="2500" dirty="0">
              <a:latin typeface="Arial Narrow" panose="020B0606020202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15998" y="2175927"/>
            <a:ext cx="2946401" cy="3674534"/>
            <a:chOff x="1430866" y="2455333"/>
            <a:chExt cx="2946401" cy="3674534"/>
          </a:xfrm>
        </p:grpSpPr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12489C1B-B56C-4426-8D11-3C4808CCB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47" t="7095" r="41208" b="7845"/>
            <a:stretch/>
          </p:blipFill>
          <p:spPr>
            <a:xfrm>
              <a:off x="3318933" y="2455333"/>
              <a:ext cx="1058334" cy="3674534"/>
            </a:xfrm>
            <a:prstGeom prst="rect">
              <a:avLst/>
            </a:prstGeom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D8292572-3075-4F59-B3AB-C71601705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4" t="7095" r="41171" b="7845"/>
            <a:stretch/>
          </p:blipFill>
          <p:spPr>
            <a:xfrm>
              <a:off x="1430866" y="2455333"/>
              <a:ext cx="1058333" cy="3674534"/>
            </a:xfrm>
            <a:prstGeom prst="rect">
              <a:avLst/>
            </a:prstGeom>
          </p:spPr>
        </p:pic>
      </p:grpSp>
      <p:sp>
        <p:nvSpPr>
          <p:cNvPr id="5" name="Suorakulmio 4">
            <a:extLst>
              <a:ext uri="{FF2B5EF4-FFF2-40B4-BE49-F238E27FC236}">
                <a16:creationId xmlns:a16="http://schemas.microsoft.com/office/drawing/2014/main" id="{AF69D444-0A51-4756-9CAC-ABBF983C74C4}"/>
              </a:ext>
            </a:extLst>
          </p:cNvPr>
          <p:cNvSpPr/>
          <p:nvPr/>
        </p:nvSpPr>
        <p:spPr>
          <a:xfrm>
            <a:off x="6723305" y="2108191"/>
            <a:ext cx="46135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Уникальные составы не содержат алифатических и ароматических углеводородных растворителей, которые даже в малой концентрации растворяют клей, на котором держатся камусы</a:t>
            </a:r>
            <a:r>
              <a:rPr lang="ru-RU" sz="1400" dirty="0" smtClean="0">
                <a:latin typeface="Arial Narrow" panose="020B0606020202030204" pitchFamily="34" charset="0"/>
              </a:rPr>
              <a:t>.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  <a:p>
            <a:r>
              <a:rPr lang="ru-RU" sz="1400" dirty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</a:t>
            </a:r>
            <a:r>
              <a:rPr lang="ru-RU" sz="1400" dirty="0" smtClean="0">
                <a:latin typeface="Arial Narrow" panose="020B0606020202030204" pitchFamily="34" charset="0"/>
              </a:rPr>
              <a:t>310-</a:t>
            </a:r>
            <a:r>
              <a:rPr lang="en-US" sz="1400" dirty="0" smtClean="0">
                <a:latin typeface="Arial Narrow" panose="020B0606020202030204" pitchFamily="34" charset="0"/>
              </a:rPr>
              <a:t>PSSCC80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1 200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SKIN SKI CLEAN&amp;CARE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эмульсия для очистки камуса</a:t>
            </a:r>
            <a:endParaRPr lang="ru-RU" sz="1400" dirty="0">
              <a:latin typeface="Arial Narrow" panose="020B0606020202030204" pitchFamily="34" charset="0"/>
            </a:endParaRPr>
          </a:p>
          <a:p>
            <a:r>
              <a:rPr lang="ru-RU" sz="1400" dirty="0">
                <a:latin typeface="Arial Narrow" panose="020B0606020202030204" pitchFamily="34" charset="0"/>
              </a:rPr>
              <a:t> </a:t>
            </a:r>
          </a:p>
          <a:p>
            <a:r>
              <a:rPr lang="ru-RU" sz="1400" dirty="0">
                <a:latin typeface="Arial Narrow" panose="020B0606020202030204" pitchFamily="34" charset="0"/>
              </a:rPr>
              <a:t>EV-3</a:t>
            </a:r>
            <a:r>
              <a:rPr lang="en-US" sz="1400" dirty="0" smtClean="0">
                <a:latin typeface="Arial Narrow" panose="020B0606020202030204" pitchFamily="34" charset="0"/>
              </a:rPr>
              <a:t>2310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PSCB80	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en-US" sz="1400" b="1" dirty="0" smtClean="0">
                <a:latin typeface="Arial Narrow" panose="020B0606020202030204" pitchFamily="34" charset="0"/>
              </a:rPr>
              <a:t>1 200 </a:t>
            </a:r>
            <a:r>
              <a:rPr lang="ru-RU" sz="1400" b="1" dirty="0" smtClean="0">
                <a:latin typeface="Arial Narrow" panose="020B0606020202030204" pitchFamily="34" charset="0"/>
              </a:rPr>
              <a:t>руб</a:t>
            </a:r>
            <a:r>
              <a:rPr lang="ru-RU" sz="1400" b="1" dirty="0">
                <a:latin typeface="Arial Narrow" panose="020B0606020202030204" pitchFamily="34" charset="0"/>
              </a:rPr>
              <a:t>.</a:t>
            </a:r>
          </a:p>
          <a:p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SKIN CARE BLUE </a:t>
            </a:r>
            <a:r>
              <a:rPr lang="ru-RU" sz="1400" dirty="0">
                <a:latin typeface="Arial Narrow" panose="020B0606020202030204" pitchFamily="34" charset="0"/>
              </a:rPr>
              <a:t>эмульсия для лыж с камусом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-2°С до -20°С</a:t>
            </a:r>
            <a:r>
              <a:rPr lang="ru-RU" sz="1400" dirty="0" smtClean="0">
                <a:latin typeface="Arial Narrow" panose="020B0606020202030204" pitchFamily="34" charset="0"/>
              </a:rPr>
              <a:t>.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F28A9E86-CF04-4E39-9401-2DA6739C36D1}"/>
              </a:ext>
            </a:extLst>
          </p:cNvPr>
          <p:cNvSpPr/>
          <p:nvPr/>
        </p:nvSpPr>
        <p:spPr>
          <a:xfrm>
            <a:off x="229425" y="765343"/>
            <a:ext cx="117001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 Narrow" panose="020B0606020202030204" pitchFamily="34" charset="0"/>
              </a:rPr>
              <a:t>PURE SKIN SKI CLEAN&amp;GLIDE </a:t>
            </a:r>
            <a:r>
              <a:rPr lang="ru-RU" sz="1400" dirty="0" smtClean="0">
                <a:latin typeface="Arial Narrow" panose="020B0606020202030204" pitchFamily="34" charset="0"/>
              </a:rPr>
              <a:t>эмульсия для очистки камуса. Уникальный </a:t>
            </a:r>
            <a:r>
              <a:rPr lang="ru-RU" sz="1400" dirty="0">
                <a:latin typeface="Arial Narrow" panose="020B0606020202030204" pitchFamily="34" charset="0"/>
              </a:rPr>
              <a:t>состав очищает камус от любых загрязнений, таких, как частички мазей держания, маслянистые компоненты, смолы, сажа, частички деревьев, листьев. В общем, от всего, что собирается в лыжне при катании</a:t>
            </a:r>
            <a:r>
              <a:rPr lang="ru-RU" sz="1400" dirty="0" smtClean="0">
                <a:latin typeface="Arial Narrow" panose="020B0606020202030204" pitchFamily="34" charset="0"/>
              </a:rPr>
              <a:t>. Улучшает скользящие и держащие свойства камуса. Регулярная </a:t>
            </a:r>
            <a:r>
              <a:rPr lang="ru-RU" sz="1400" dirty="0">
                <a:latin typeface="Arial Narrow" panose="020B0606020202030204" pitchFamily="34" charset="0"/>
              </a:rPr>
              <a:t>очистка и уход за камусом гарантируют его функциональность и продлевают срок службы лыж с камусом. 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endParaRPr lang="ru-RU" sz="1400" dirty="0">
              <a:latin typeface="Arial Narrow" panose="020B0606020202030204" pitchFamily="34" charset="0"/>
            </a:endParaRPr>
          </a:p>
          <a:p>
            <a:r>
              <a:rPr lang="en-US" sz="1400" dirty="0" smtClean="0">
                <a:latin typeface="Arial Narrow" panose="020B0606020202030204" pitchFamily="34" charset="0"/>
              </a:rPr>
              <a:t>PURE SKIN CARE BLUE </a:t>
            </a:r>
            <a:r>
              <a:rPr lang="ru-RU" sz="1400" dirty="0" smtClean="0">
                <a:latin typeface="Arial Narrow" panose="020B0606020202030204" pitchFamily="34" charset="0"/>
              </a:rPr>
              <a:t>эмульсия для лыж с камусом. Для любого типа снега в условиях отрицательных температур. Улучшает скользящие свойства камуса на холодном и сухом снегу.</a:t>
            </a:r>
            <a:endParaRPr lang="ru-RU" sz="1400" dirty="0">
              <a:latin typeface="Arial Narrow" panose="020B0606020202030204" pitchFamily="34" charset="0"/>
            </a:endParaRPr>
          </a:p>
          <a:p>
            <a:endParaRPr lang="ru-RU" sz="1600" kern="0" dirty="0"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7305" y="6212026"/>
            <a:ext cx="1476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УПАКОВКА: </a:t>
            </a:r>
            <a:r>
              <a:rPr lang="ru-RU" sz="1400" dirty="0">
                <a:latin typeface="Arial Narrow" panose="020B0606020202030204" pitchFamily="34" charset="0"/>
              </a:rPr>
              <a:t>80 мл</a:t>
            </a:r>
          </a:p>
        </p:txBody>
      </p:sp>
    </p:spTree>
    <p:extLst>
      <p:ext uri="{BB962C8B-B14F-4D97-AF65-F5344CB8AC3E}">
        <p14:creationId xmlns:p14="http://schemas.microsoft.com/office/powerpoint/2010/main" val="234679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75325B2F-06ED-490F-975F-44CCE280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62" y="248452"/>
            <a:ext cx="10515600" cy="378085"/>
          </a:xfrm>
        </p:spPr>
        <p:txBody>
          <a:bodyPr>
            <a:normAutofit fontScale="90000"/>
          </a:bodyPr>
          <a:lstStyle/>
          <a:p>
            <a:pPr lvl="0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fi-FI" sz="2800" dirty="0" smtClean="0">
                <a:latin typeface="Arial Narrow" panose="020B0606020202030204" pitchFamily="34" charset="0"/>
              </a:rPr>
              <a:t>PURE</a:t>
            </a:r>
            <a:r>
              <a:rPr lang="ru-RU" sz="2800" dirty="0" smtClean="0">
                <a:latin typeface="Arial Narrow" panose="020B0606020202030204" pitchFamily="34" charset="0"/>
              </a:rPr>
              <a:t> МАЗИ СКОЛЬЖЕНИЯ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52662" y="890117"/>
            <a:ext cx="10437723" cy="4917058"/>
            <a:chOff x="1052662" y="1431984"/>
            <a:chExt cx="10437723" cy="4917058"/>
          </a:xfrm>
        </p:grpSpPr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04C45F31-DCE7-433E-BFC8-8E7E29FF9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0" t="12695" r="31858" b="18950"/>
            <a:stretch/>
          </p:blipFill>
          <p:spPr>
            <a:xfrm>
              <a:off x="6730760" y="2355011"/>
              <a:ext cx="2208363" cy="3994031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0D58C564-8C03-4583-8D2C-CF3FDCF3A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28" t="12548" r="31749" b="19244"/>
            <a:stretch/>
          </p:blipFill>
          <p:spPr>
            <a:xfrm>
              <a:off x="3762195" y="2337757"/>
              <a:ext cx="2225615" cy="3985405"/>
            </a:xfrm>
            <a:prstGeom prst="rect">
              <a:avLst/>
            </a:prstGeom>
          </p:spPr>
        </p:pic>
        <p:pic>
          <p:nvPicPr>
            <p:cNvPr id="3" name="Kuva 2">
              <a:extLst>
                <a:ext uri="{FF2B5EF4-FFF2-40B4-BE49-F238E27FC236}">
                  <a16:creationId xmlns:a16="http://schemas.microsoft.com/office/drawing/2014/main" id="{41C6DC08-1FD7-4E33-99B0-0BE8B92EF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11" t="7579" r="34119" b="8711"/>
            <a:stretch/>
          </p:blipFill>
          <p:spPr>
            <a:xfrm>
              <a:off x="1052662" y="1431984"/>
              <a:ext cx="2182483" cy="4891178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19EF714A-C556-4C44-AD6A-BB7064637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72" t="9633" r="38223" b="11712"/>
            <a:stretch/>
          </p:blipFill>
          <p:spPr>
            <a:xfrm>
              <a:off x="9739223" y="2613804"/>
              <a:ext cx="1751162" cy="3709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11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2">
            <a:extLst>
              <a:ext uri="{FF2B5EF4-FFF2-40B4-BE49-F238E27FC236}">
                <a16:creationId xmlns:a16="http://schemas.microsoft.com/office/drawing/2014/main" id="{9B80DE31-999A-7741-BEA1-720E1EDD9FD8}"/>
              </a:ext>
            </a:extLst>
          </p:cNvPr>
          <p:cNvSpPr/>
          <p:nvPr/>
        </p:nvSpPr>
        <p:spPr>
          <a:xfrm>
            <a:off x="-1" y="1282485"/>
            <a:ext cx="12192000" cy="429303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iruutu 5">
            <a:extLst>
              <a:ext uri="{FF2B5EF4-FFF2-40B4-BE49-F238E27FC236}">
                <a16:creationId xmlns:a16="http://schemas.microsoft.com/office/drawing/2014/main" id="{7A1D6042-6E46-154B-919B-8C1946402261}"/>
              </a:ext>
            </a:extLst>
          </p:cNvPr>
          <p:cNvSpPr txBox="1"/>
          <p:nvPr/>
        </p:nvSpPr>
        <p:spPr>
          <a:xfrm>
            <a:off x="3163145" y="297202"/>
            <a:ext cx="58657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 smtClean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</a:rPr>
              <a:t>Новая линия</a:t>
            </a:r>
            <a:r>
              <a:rPr kumimoji="0" lang="fi-FI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PURE </a:t>
            </a:r>
            <a:r>
              <a:rPr lang="ru-RU" sz="4400" b="1" dirty="0" smtClean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</a:rPr>
              <a:t>это:</a:t>
            </a:r>
            <a:r>
              <a:rPr kumimoji="0" lang="fi-FI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  </a:t>
            </a:r>
            <a:endParaRPr kumimoji="0" lang="fi-FI" sz="4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9" name="Tekstiruutu 1">
            <a:extLst>
              <a:ext uri="{FF2B5EF4-FFF2-40B4-BE49-F238E27FC236}">
                <a16:creationId xmlns:a16="http://schemas.microsoft.com/office/drawing/2014/main" id="{40CE18A4-82C1-4248-9DB8-43EF834059E2}"/>
              </a:ext>
            </a:extLst>
          </p:cNvPr>
          <p:cNvSpPr txBox="1"/>
          <p:nvPr/>
        </p:nvSpPr>
        <p:spPr>
          <a:xfrm>
            <a:off x="587375" y="1311697"/>
            <a:ext cx="1107969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Результат ответственного мышления и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длительных экспериментальных  разработок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Продукт на основе совершенно новых и инновационных материалов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Экологически чистый продукт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Линия продуктов без фторированных добавок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Fluor Free)  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Будущий «высокий стандарт качества» для всех лыжников, включая профессионалов, уже сегодня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Здоровый продукт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Дополнение,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но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не замена, для всех существующих продуктов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 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Многочисленные тесты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в лабораторных и в реальных условиях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Максимальная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производительность и удовольствие от катания на лыжах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0"/>
            <a:ext cx="12192001" cy="6858000"/>
          </a:xfrm>
          <a:solidFill>
            <a:schemeClr val="tx1"/>
          </a:solidFill>
        </p:spPr>
        <p:txBody>
          <a:bodyPr/>
          <a:lstStyle/>
          <a:p>
            <a:endParaRPr lang="ru-RU" dirty="0"/>
          </a:p>
        </p:txBody>
      </p:sp>
      <p:grpSp>
        <p:nvGrpSpPr>
          <p:cNvPr id="5" name="Group 4"/>
          <p:cNvGrpSpPr/>
          <p:nvPr/>
        </p:nvGrpSpPr>
        <p:grpSpPr>
          <a:xfrm>
            <a:off x="1052662" y="890117"/>
            <a:ext cx="10437723" cy="4917058"/>
            <a:chOff x="1052662" y="1431984"/>
            <a:chExt cx="10437723" cy="4917058"/>
          </a:xfrm>
        </p:grpSpPr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04C45F31-DCE7-433E-BFC8-8E7E29FF9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0" t="12695" r="31858" b="18950"/>
            <a:stretch/>
          </p:blipFill>
          <p:spPr>
            <a:xfrm>
              <a:off x="6730760" y="2355011"/>
              <a:ext cx="2208363" cy="3994031"/>
            </a:xfrm>
            <a:prstGeom prst="rect">
              <a:avLst/>
            </a:prstGeom>
          </p:spPr>
        </p:pic>
        <p:pic>
          <p:nvPicPr>
            <p:cNvPr id="7" name="Kuva 11">
              <a:extLst>
                <a:ext uri="{FF2B5EF4-FFF2-40B4-BE49-F238E27FC236}">
                  <a16:creationId xmlns:a16="http://schemas.microsoft.com/office/drawing/2014/main" id="{0D58C564-8C03-4583-8D2C-CF3FDCF3A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28" t="12548" r="31749" b="19244"/>
            <a:stretch/>
          </p:blipFill>
          <p:spPr>
            <a:xfrm>
              <a:off x="3762195" y="2337757"/>
              <a:ext cx="2225615" cy="3985405"/>
            </a:xfrm>
            <a:prstGeom prst="rect">
              <a:avLst/>
            </a:prstGeom>
          </p:spPr>
        </p:pic>
        <p:pic>
          <p:nvPicPr>
            <p:cNvPr id="8" name="Kuva 2">
              <a:extLst>
                <a:ext uri="{FF2B5EF4-FFF2-40B4-BE49-F238E27FC236}">
                  <a16:creationId xmlns:a16="http://schemas.microsoft.com/office/drawing/2014/main" id="{41C6DC08-1FD7-4E33-99B0-0BE8B92EF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11" t="7579" r="34119" b="8711"/>
            <a:stretch/>
          </p:blipFill>
          <p:spPr>
            <a:xfrm>
              <a:off x="1052662" y="1431984"/>
              <a:ext cx="2182483" cy="4891178"/>
            </a:xfrm>
            <a:prstGeom prst="rect">
              <a:avLst/>
            </a:prstGeom>
          </p:spPr>
        </p:pic>
        <p:pic>
          <p:nvPicPr>
            <p:cNvPr id="9" name="Kuva 9">
              <a:extLst>
                <a:ext uri="{FF2B5EF4-FFF2-40B4-BE49-F238E27FC236}">
                  <a16:creationId xmlns:a16="http://schemas.microsoft.com/office/drawing/2014/main" id="{19EF714A-C556-4C44-AD6A-BB7064637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72" t="9633" r="38223" b="11712"/>
            <a:stretch/>
          </p:blipFill>
          <p:spPr>
            <a:xfrm>
              <a:off x="9739223" y="2613804"/>
              <a:ext cx="1751162" cy="3709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92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75325B2F-06ED-490F-975F-44CCE280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27" y="271255"/>
            <a:ext cx="10515600" cy="329881"/>
          </a:xfrm>
        </p:spPr>
        <p:txBody>
          <a:bodyPr>
            <a:normAutofit fontScale="90000"/>
          </a:bodyPr>
          <a:lstStyle/>
          <a:p>
            <a:pPr lvl="0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fi-FI" sz="2800" dirty="0">
                <a:latin typeface="Arial Narrow" panose="020B0606020202030204" pitchFamily="34" charset="0"/>
              </a:rPr>
              <a:t>PURE </a:t>
            </a:r>
            <a:r>
              <a:rPr lang="fi-FI" sz="2800" dirty="0" smtClean="0">
                <a:latin typeface="Arial Narrow" panose="020B0606020202030204" pitchFamily="34" charset="0"/>
              </a:rPr>
              <a:t>ONE</a:t>
            </a:r>
            <a:r>
              <a:rPr lang="ru-RU" sz="2800" dirty="0" smtClean="0">
                <a:latin typeface="Arial Narrow" panose="020B0606020202030204" pitchFamily="34" charset="0"/>
              </a:rPr>
              <a:t> МАЗИ СКОЛЬЖЕНИЯ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246637" y="1509273"/>
            <a:ext cx="3218338" cy="2390035"/>
            <a:chOff x="806370" y="1889500"/>
            <a:chExt cx="4471957" cy="3321010"/>
          </a:xfrm>
        </p:grpSpPr>
        <p:pic>
          <p:nvPicPr>
            <p:cNvPr id="3" name="Kuva 2">
              <a:extLst>
                <a:ext uri="{FF2B5EF4-FFF2-40B4-BE49-F238E27FC236}">
                  <a16:creationId xmlns:a16="http://schemas.microsoft.com/office/drawing/2014/main" id="{41C6DC08-1FD7-4E33-99B0-0BE8B92EF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87" t="7708" r="33935" b="8695"/>
            <a:stretch/>
          </p:blipFill>
          <p:spPr>
            <a:xfrm>
              <a:off x="3788193" y="1889500"/>
              <a:ext cx="1490134" cy="3310466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013166C1-84A5-4E48-BCA9-271EDC615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1" t="7494" r="34061" b="8694"/>
            <a:stretch/>
          </p:blipFill>
          <p:spPr>
            <a:xfrm>
              <a:off x="2310122" y="1889500"/>
              <a:ext cx="1481668" cy="3318933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62D6CAE4-73F0-4D28-A2DB-A699AAA5B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9" t="7531" r="34051" b="8819"/>
            <a:stretch/>
          </p:blipFill>
          <p:spPr>
            <a:xfrm>
              <a:off x="806370" y="1897967"/>
              <a:ext cx="1492370" cy="3312543"/>
            </a:xfrm>
            <a:prstGeom prst="rect">
              <a:avLst/>
            </a:prstGeom>
          </p:spPr>
        </p:pic>
      </p:grpSp>
      <p:sp>
        <p:nvSpPr>
          <p:cNvPr id="12" name="Suorakulmio 11">
            <a:extLst>
              <a:ext uri="{FF2B5EF4-FFF2-40B4-BE49-F238E27FC236}">
                <a16:creationId xmlns:a16="http://schemas.microsoft.com/office/drawing/2014/main" id="{C4D8D188-B58F-4D01-A5BD-8ED973AD6F44}"/>
              </a:ext>
            </a:extLst>
          </p:cNvPr>
          <p:cNvSpPr/>
          <p:nvPr/>
        </p:nvSpPr>
        <p:spPr>
          <a:xfrm>
            <a:off x="227823" y="777325"/>
            <a:ext cx="11100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PURE ONE </a:t>
            </a:r>
            <a:r>
              <a:rPr lang="ru-RU" sz="1600" dirty="0">
                <a:latin typeface="Arial Narrow" panose="020B0606020202030204" pitchFamily="34" charset="0"/>
              </a:rPr>
              <a:t>мази скольжения </a:t>
            </a:r>
            <a:r>
              <a:rPr lang="ru-RU" sz="1600" dirty="0" smtClean="0">
                <a:latin typeface="Arial Narrow" panose="020B0606020202030204" pitchFamily="34" charset="0"/>
              </a:rPr>
              <a:t>для любителей. Изготовлены из высококачественных углеводородных компонентов, используемых в линейке гоночных парафинов </a:t>
            </a:r>
            <a:r>
              <a:rPr lang="en-US" sz="1600" dirty="0" smtClean="0">
                <a:latin typeface="Arial Narrow" panose="020B0606020202030204" pitchFamily="34" charset="0"/>
              </a:rPr>
              <a:t>Vauhti</a:t>
            </a:r>
            <a:r>
              <a:rPr lang="ru-RU" sz="1600" dirty="0" smtClean="0">
                <a:latin typeface="Arial Narrow" panose="020B0606020202030204" pitchFamily="34" charset="0"/>
              </a:rPr>
              <a:t>. </a:t>
            </a:r>
            <a:r>
              <a:rPr lang="ru-RU" sz="1600" dirty="0">
                <a:latin typeface="Arial Narrow" panose="020B0606020202030204" pitchFamily="34" charset="0"/>
              </a:rPr>
              <a:t>Обладают отличными рабочими характеристиками и хорошей износостойкостью. </a:t>
            </a:r>
            <a:r>
              <a:rPr lang="ru-RU" sz="1600" dirty="0" smtClean="0">
                <a:latin typeface="Arial Narrow" panose="020B0606020202030204" pitchFamily="34" charset="0"/>
              </a:rPr>
              <a:t>Можно использовать для тренировок, базовой подготовки лыж и сервисного обслуживания.</a:t>
            </a:r>
            <a:endParaRPr lang="fi-FI" sz="1600" dirty="0">
              <a:latin typeface="Arial Narrow" panose="020B0606020202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7305" y="6212026"/>
            <a:ext cx="2084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УПАКОВКА: </a:t>
            </a:r>
            <a:r>
              <a:rPr lang="ru-RU" sz="1400" dirty="0" smtClean="0">
                <a:latin typeface="Arial Narrow" panose="020B0606020202030204" pitchFamily="34" charset="0"/>
              </a:rPr>
              <a:t>60 / 180 / 540 г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246637" y="3843333"/>
            <a:ext cx="3214629" cy="2394634"/>
            <a:chOff x="5278327" y="1881033"/>
            <a:chExt cx="4466804" cy="3327401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9B760070-DB6E-4463-9524-B7F21FE71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4" t="7280" r="33768" b="9123"/>
            <a:stretch/>
          </p:blipFill>
          <p:spPr>
            <a:xfrm>
              <a:off x="8246531" y="1897967"/>
              <a:ext cx="1498600" cy="3310467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9485BC99-6ABD-4CA4-BB95-D66C455B1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1" t="7708" r="34052" b="8480"/>
            <a:stretch/>
          </p:blipFill>
          <p:spPr>
            <a:xfrm>
              <a:off x="6753482" y="1881033"/>
              <a:ext cx="1481668" cy="3318933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B8B61992-966B-43A8-99F9-2AC70922A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13" t="7708" r="33969" b="8695"/>
            <a:stretch/>
          </p:blipFill>
          <p:spPr>
            <a:xfrm>
              <a:off x="5278327" y="1897967"/>
              <a:ext cx="1481667" cy="3310466"/>
            </a:xfrm>
            <a:prstGeom prst="rect">
              <a:avLst/>
            </a:prstGeom>
          </p:spPr>
        </p:pic>
      </p:grp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4734" y="1794594"/>
            <a:ext cx="6646333" cy="491148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EV-31140-</a:t>
            </a:r>
            <a:r>
              <a:rPr lang="en-US" sz="1400" dirty="0" smtClean="0">
                <a:latin typeface="Arial Narrow" panose="020B0606020202030204" pitchFamily="34" charset="0"/>
              </a:rPr>
              <a:t>POW60 / EV-31141-POW180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latin typeface="Arial Narrow" panose="020B0606020202030204" pitchFamily="34" charset="0"/>
              </a:rPr>
              <a:t>/ EV-31142-POW540</a:t>
            </a:r>
            <a:r>
              <a:rPr lang="ru-RU" sz="1400" b="1" dirty="0" smtClean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1 300 / 2 600 / 7 000</a:t>
            </a:r>
            <a:r>
              <a:rPr lang="ru-RU" sz="1400" b="1" dirty="0" smtClean="0">
                <a:latin typeface="Arial Narrow" panose="020B0606020202030204" pitchFamily="34" charset="0"/>
              </a:rPr>
              <a:t>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ONE WET</a:t>
            </a:r>
            <a:r>
              <a:rPr lang="en-US" sz="1400" b="1" dirty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мазь </a:t>
            </a:r>
            <a:r>
              <a:rPr lang="ru-RU" sz="1400" dirty="0">
                <a:latin typeface="Arial Narrow" panose="020B0606020202030204" pitchFamily="34" charset="0"/>
              </a:rPr>
              <a:t>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 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EV-31140-</a:t>
            </a:r>
            <a:r>
              <a:rPr lang="en-US" sz="1400" dirty="0" smtClean="0">
                <a:latin typeface="Arial Narrow" panose="020B0606020202030204" pitchFamily="34" charset="0"/>
              </a:rPr>
              <a:t>POM60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EV-31141-POM180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EV-31142-POM540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1 300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2 600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7 000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ONE </a:t>
            </a:r>
            <a:r>
              <a:rPr lang="en-US" sz="1400" b="1" dirty="0" smtClean="0">
                <a:latin typeface="Arial Narrow" panose="020B0606020202030204" pitchFamily="34" charset="0"/>
              </a:rPr>
              <a:t>MID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</a:t>
            </a:r>
            <a:r>
              <a:rPr lang="en-US" sz="1400" dirty="0">
                <a:latin typeface="Arial Narrow" panose="020B0606020202030204" pitchFamily="34" charset="0"/>
              </a:rPr>
              <a:t>2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>
                <a:latin typeface="Arial Narrow" panose="020B0606020202030204" pitchFamily="34" charset="0"/>
              </a:rPr>
              <a:t>4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EV-31140-</a:t>
            </a:r>
            <a:r>
              <a:rPr lang="en-US" sz="1400" dirty="0" smtClean="0">
                <a:latin typeface="Arial Narrow" panose="020B0606020202030204" pitchFamily="34" charset="0"/>
              </a:rPr>
              <a:t>POC60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EV-31141-POC180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EV-31142-POC540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1 300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2 600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7 000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ONE </a:t>
            </a:r>
            <a:r>
              <a:rPr lang="en-US" sz="1400" b="1" dirty="0" smtClean="0">
                <a:latin typeface="Arial Narrow" panose="020B0606020202030204" pitchFamily="34" charset="0"/>
              </a:rPr>
              <a:t>COLD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en-US" sz="1400" dirty="0" smtClean="0">
                <a:latin typeface="Arial Narrow" panose="020B0606020202030204" pitchFamily="34" charset="0"/>
              </a:rPr>
              <a:t>-1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10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EV-31140-</a:t>
            </a:r>
            <a:r>
              <a:rPr lang="en-US" sz="1400" dirty="0" smtClean="0">
                <a:latin typeface="Arial Narrow" panose="020B0606020202030204" pitchFamily="34" charset="0"/>
              </a:rPr>
              <a:t>POP60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EV-31141-POP180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EV-31142-POP540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1 300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2 600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7 000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ONE </a:t>
            </a:r>
            <a:r>
              <a:rPr lang="en-US" sz="1400" b="1" dirty="0" smtClean="0">
                <a:latin typeface="Arial Narrow" panose="020B0606020202030204" pitchFamily="34" charset="0"/>
              </a:rPr>
              <a:t>POLAR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en-US" sz="1400" dirty="0" smtClean="0">
                <a:latin typeface="Arial Narrow" panose="020B0606020202030204" pitchFamily="34" charset="0"/>
              </a:rPr>
              <a:t>-2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25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EV-31140-</a:t>
            </a:r>
            <a:r>
              <a:rPr lang="en-US" sz="1400" dirty="0" smtClean="0">
                <a:latin typeface="Arial Narrow" panose="020B0606020202030204" pitchFamily="34" charset="0"/>
              </a:rPr>
              <a:t>POLD60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EV-31141-POLD180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EV-31142-POLD540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1 400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2 900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7 600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ONE </a:t>
            </a:r>
            <a:r>
              <a:rPr lang="en-US" sz="1400" b="1" dirty="0" smtClean="0">
                <a:latin typeface="Arial Narrow" panose="020B0606020202030204" pitchFamily="34" charset="0"/>
              </a:rPr>
              <a:t>LD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</a:t>
            </a:r>
            <a:r>
              <a:rPr lang="en-US" sz="1400" dirty="0" smtClean="0">
                <a:latin typeface="Arial Narrow" panose="020B0606020202030204" pitchFamily="34" charset="0"/>
              </a:rPr>
              <a:t>5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10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EV-31140-</a:t>
            </a:r>
            <a:r>
              <a:rPr lang="en-US" sz="1400" dirty="0" smtClean="0">
                <a:latin typeface="Arial Narrow" panose="020B0606020202030204" pitchFamily="34" charset="0"/>
              </a:rPr>
              <a:t>POG60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EV-31141-POG180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EV-31142-POG540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1 300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2 600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7 000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ONE </a:t>
            </a:r>
            <a:r>
              <a:rPr lang="en-US" sz="1400" b="1" dirty="0" smtClean="0">
                <a:latin typeface="Arial Narrow" panose="020B0606020202030204" pitchFamily="34" charset="0"/>
              </a:rPr>
              <a:t>GRAPHITE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en-US" sz="1400" dirty="0" smtClean="0">
                <a:latin typeface="Arial Narrow" panose="020B0606020202030204" pitchFamily="34" charset="0"/>
              </a:rPr>
              <a:t>-1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25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8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75325B2F-06ED-490F-975F-44CCE280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30" y="265384"/>
            <a:ext cx="10515600" cy="344219"/>
          </a:xfrm>
        </p:spPr>
        <p:txBody>
          <a:bodyPr>
            <a:normAutofit fontScale="90000"/>
          </a:bodyPr>
          <a:lstStyle/>
          <a:p>
            <a:pPr lvl="0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fi-FI" sz="2800" dirty="0">
                <a:latin typeface="Arial Narrow" panose="020B0606020202030204" pitchFamily="34" charset="0"/>
              </a:rPr>
              <a:t>PURE UP </a:t>
            </a:r>
            <a:r>
              <a:rPr lang="ru-RU" sz="2800" dirty="0" smtClean="0">
                <a:latin typeface="Arial Narrow" panose="020B0606020202030204" pitchFamily="34" charset="0"/>
              </a:rPr>
              <a:t>МАЗИ СКОЛЬЖЕНИЯ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7305" y="1547211"/>
            <a:ext cx="3938139" cy="2407451"/>
            <a:chOff x="760044" y="2384682"/>
            <a:chExt cx="3938139" cy="2407451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C1C1C8C4-8DD4-460B-942A-080332CDC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0" t="12664" r="31866" b="19020"/>
            <a:stretch/>
          </p:blipFill>
          <p:spPr>
            <a:xfrm>
              <a:off x="3363673" y="2397865"/>
              <a:ext cx="1334510" cy="2394268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CFF241BA-806D-489B-BF18-B2AE89DFC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06" t="12673" r="31713" b="18787"/>
            <a:stretch/>
          </p:blipFill>
          <p:spPr>
            <a:xfrm>
              <a:off x="2052712" y="2390014"/>
              <a:ext cx="1342360" cy="2402119"/>
            </a:xfrm>
            <a:prstGeom prst="rect">
              <a:avLst/>
            </a:prstGeom>
          </p:spPr>
        </p:pic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E9F6C052-02D0-40FB-9427-4BACA619E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30" t="12451" r="31760" b="18857"/>
            <a:stretch/>
          </p:blipFill>
          <p:spPr>
            <a:xfrm>
              <a:off x="760044" y="2384682"/>
              <a:ext cx="1343694" cy="240745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980415" y="3882018"/>
            <a:ext cx="3925029" cy="2402652"/>
            <a:chOff x="4698183" y="2384149"/>
            <a:chExt cx="3925029" cy="2402652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B2903A88-6222-4196-8DB8-2B501AA6D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5" t="12471" r="31644" b="18990"/>
            <a:stretch/>
          </p:blipFill>
          <p:spPr>
            <a:xfrm>
              <a:off x="5989517" y="2384682"/>
              <a:ext cx="1342360" cy="2402119"/>
            </a:xfrm>
            <a:prstGeom prst="rect">
              <a:avLst/>
            </a:prstGeom>
          </p:spPr>
        </p:pic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4CC7F9CA-5F1C-4C2D-8AAF-FCFE290E6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2" t="12554" r="31864" b="18907"/>
            <a:stretch/>
          </p:blipFill>
          <p:spPr>
            <a:xfrm>
              <a:off x="4698183" y="2384149"/>
              <a:ext cx="1334511" cy="2402119"/>
            </a:xfrm>
            <a:prstGeom prst="rect">
              <a:avLst/>
            </a:prstGeom>
          </p:spPr>
        </p:pic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9121DFD7-03DB-41BF-ADCE-80E0C4771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9" t="12595" r="31717" b="19089"/>
            <a:stretch/>
          </p:blipFill>
          <p:spPr>
            <a:xfrm>
              <a:off x="7288702" y="2388074"/>
              <a:ext cx="1334510" cy="2394268"/>
            </a:xfrm>
            <a:prstGeom prst="rect">
              <a:avLst/>
            </a:prstGeom>
          </p:spPr>
        </p:pic>
      </p:grpSp>
      <p:sp>
        <p:nvSpPr>
          <p:cNvPr id="2" name="Suorakulmio 1">
            <a:extLst>
              <a:ext uri="{FF2B5EF4-FFF2-40B4-BE49-F238E27FC236}">
                <a16:creationId xmlns:a16="http://schemas.microsoft.com/office/drawing/2014/main" id="{47348B5E-8D7C-4515-A16E-9AE27EAF682E}"/>
              </a:ext>
            </a:extLst>
          </p:cNvPr>
          <p:cNvSpPr/>
          <p:nvPr/>
        </p:nvSpPr>
        <p:spPr>
          <a:xfrm>
            <a:off x="238054" y="773969"/>
            <a:ext cx="103876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PURE UP </a:t>
            </a:r>
            <a:r>
              <a:rPr lang="ru-RU" sz="1600" dirty="0">
                <a:latin typeface="Arial Narrow" panose="020B0606020202030204" pitchFamily="34" charset="0"/>
              </a:rPr>
              <a:t>мази скольжения для активных любителей. Для тренировок и соревнований. Высококачественные углеводородные компоненты, стеарат цинка, </a:t>
            </a:r>
            <a:r>
              <a:rPr lang="ru-RU" sz="1600" dirty="0" smtClean="0">
                <a:latin typeface="Arial Narrow" panose="020B0606020202030204" pitchFamily="34" charset="0"/>
              </a:rPr>
              <a:t>силикон дают </a:t>
            </a:r>
            <a:r>
              <a:rPr lang="ru-RU" sz="1600" dirty="0">
                <a:latin typeface="Arial Narrow" panose="020B0606020202030204" pitchFamily="34" charset="0"/>
              </a:rPr>
              <a:t>продуктам прекрасные рабочие характеристики и износостойкость. Для любого типа снега и погодных условий</a:t>
            </a:r>
            <a:r>
              <a:rPr lang="ru-RU" sz="1600" dirty="0" smtClean="0">
                <a:latin typeface="Arial Narrow" panose="020B0606020202030204" pitchFamily="34" charset="0"/>
              </a:rPr>
              <a:t>. 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7305" y="6212026"/>
            <a:ext cx="1755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УПАКОВКА: </a:t>
            </a:r>
            <a:r>
              <a:rPr lang="en-US" sz="1400" dirty="0" smtClean="0">
                <a:latin typeface="Arial Narrow" panose="020B0606020202030204" pitchFamily="34" charset="0"/>
              </a:rPr>
              <a:t>45</a:t>
            </a:r>
            <a:r>
              <a:rPr lang="ru-RU" sz="1400" dirty="0" smtClean="0">
                <a:latin typeface="Arial Narrow" panose="020B0606020202030204" pitchFamily="34" charset="0"/>
              </a:rPr>
              <a:t> / 180 г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4734" y="1828462"/>
            <a:ext cx="6646333" cy="433474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 smtClean="0">
                <a:latin typeface="Arial Narrow" panose="020B0606020202030204" pitchFamily="34" charset="0"/>
              </a:rPr>
              <a:t>30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PUW45 / EV-31131-PUW180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ru-RU" sz="1400" b="1" dirty="0" smtClean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2 500 / 7 900</a:t>
            </a:r>
            <a:r>
              <a:rPr lang="ru-RU" sz="1400" b="1" dirty="0" smtClean="0">
                <a:latin typeface="Arial Narrow" panose="020B0606020202030204" pitchFamily="34" charset="0"/>
              </a:rPr>
              <a:t> 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UP WET</a:t>
            </a:r>
            <a:r>
              <a:rPr lang="en-US" sz="1400" b="1" dirty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мазь </a:t>
            </a:r>
            <a:r>
              <a:rPr lang="ru-RU" sz="1400" dirty="0">
                <a:latin typeface="Arial Narrow" panose="020B0606020202030204" pitchFamily="34" charset="0"/>
              </a:rPr>
              <a:t>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 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 smtClean="0">
                <a:latin typeface="Arial Narrow" panose="020B0606020202030204" pitchFamily="34" charset="0"/>
              </a:rPr>
              <a:t>30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PUM45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EV-31131-PUM180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2 500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7 900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UP MID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</a:t>
            </a:r>
            <a:r>
              <a:rPr lang="en-US" sz="1400" dirty="0">
                <a:latin typeface="Arial Narrow" panose="020B0606020202030204" pitchFamily="34" charset="0"/>
              </a:rPr>
              <a:t>2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>
                <a:latin typeface="Arial Narrow" panose="020B0606020202030204" pitchFamily="34" charset="0"/>
              </a:rPr>
              <a:t>4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 smtClean="0">
                <a:latin typeface="Arial Narrow" panose="020B0606020202030204" pitchFamily="34" charset="0"/>
              </a:rPr>
              <a:t>30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PUC45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EV-31131-PUC180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2 500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7 900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UP COLD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en-US" sz="1400" dirty="0" smtClean="0">
                <a:latin typeface="Arial Narrow" panose="020B0606020202030204" pitchFamily="34" charset="0"/>
              </a:rPr>
              <a:t>-1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10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EV-311</a:t>
            </a:r>
            <a:r>
              <a:rPr lang="en-US" sz="1400" dirty="0">
                <a:latin typeface="Arial Narrow" panose="020B0606020202030204" pitchFamily="34" charset="0"/>
              </a:rPr>
              <a:t>30</a:t>
            </a:r>
            <a:r>
              <a:rPr lang="ru-RU" sz="1400" dirty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PUP45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EV-31131-PUP180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en-US" sz="1400" dirty="0" smtClean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2 500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7 900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UP </a:t>
            </a:r>
            <a:r>
              <a:rPr lang="en-US" sz="1400" b="1" dirty="0" smtClean="0">
                <a:latin typeface="Arial Narrow" panose="020B0606020202030204" pitchFamily="34" charset="0"/>
              </a:rPr>
              <a:t>POLAR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en-US" sz="1400" dirty="0" smtClean="0">
                <a:latin typeface="Arial Narrow" panose="020B0606020202030204" pitchFamily="34" charset="0"/>
              </a:rPr>
              <a:t>-2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25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 smtClean="0">
                <a:latin typeface="Arial Narrow" panose="020B0606020202030204" pitchFamily="34" charset="0"/>
              </a:rPr>
              <a:t>30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PULDR45 </a:t>
            </a:r>
            <a:r>
              <a:rPr lang="en-US" sz="1400" dirty="0">
                <a:latin typeface="Arial Narrow" panose="020B0606020202030204" pitchFamily="34" charset="0"/>
              </a:rPr>
              <a:t>/ </a:t>
            </a:r>
            <a:r>
              <a:rPr lang="en-US" sz="1400" dirty="0" smtClean="0">
                <a:latin typeface="Arial Narrow" panose="020B0606020202030204" pitchFamily="34" charset="0"/>
              </a:rPr>
              <a:t>EV-31131-PULDR180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2 800 </a:t>
            </a:r>
            <a:r>
              <a:rPr lang="en-US" sz="1400" b="1" dirty="0">
                <a:latin typeface="Arial Narrow" panose="020B0606020202030204" pitchFamily="34" charset="0"/>
              </a:rPr>
              <a:t>/ </a:t>
            </a:r>
            <a:r>
              <a:rPr lang="en-US" sz="1400" b="1" dirty="0" smtClean="0">
                <a:latin typeface="Arial Narrow" panose="020B0606020202030204" pitchFamily="34" charset="0"/>
              </a:rPr>
              <a:t>8 300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UP LDR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</a:t>
            </a:r>
            <a:r>
              <a:rPr lang="en-US" sz="1400" dirty="0" smtClean="0">
                <a:latin typeface="Arial Narrow" panose="020B0606020202030204" pitchFamily="34" charset="0"/>
              </a:rPr>
              <a:t>5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10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ru-RU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EV-311</a:t>
            </a:r>
            <a:r>
              <a:rPr lang="en-US" sz="1400" dirty="0">
                <a:latin typeface="Arial Narrow" panose="020B0606020202030204" pitchFamily="34" charset="0"/>
              </a:rPr>
              <a:t>30</a:t>
            </a:r>
            <a:r>
              <a:rPr lang="ru-RU" sz="1400" dirty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PUWC45</a:t>
            </a:r>
            <a:r>
              <a:rPr lang="ru-RU" sz="1400" dirty="0" smtClean="0">
                <a:latin typeface="Arial Narrow" panose="020B0606020202030204" pitchFamily="34" charset="0"/>
              </a:rPr>
              <a:t>		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2 800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руб.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UP </a:t>
            </a:r>
            <a:r>
              <a:rPr lang="en-US" sz="1400" b="1" dirty="0" smtClean="0">
                <a:latin typeface="Arial Narrow" panose="020B0606020202030204" pitchFamily="34" charset="0"/>
              </a:rPr>
              <a:t>MIX WET&amp;COLD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</a:t>
            </a:r>
            <a:r>
              <a:rPr lang="en-US" sz="1400" dirty="0" smtClean="0">
                <a:latin typeface="Arial Narrow" panose="020B0606020202030204" pitchFamily="34" charset="0"/>
              </a:rPr>
              <a:t>10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-</a:t>
            </a:r>
            <a:r>
              <a:rPr lang="en-US" sz="1400" dirty="0" smtClean="0">
                <a:latin typeface="Arial Narrow" panose="020B0606020202030204" pitchFamily="34" charset="0"/>
              </a:rPr>
              <a:t>1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en-US" sz="1400" dirty="0" smtClean="0">
                <a:latin typeface="Arial Narrow" panose="020B0606020202030204" pitchFamily="34" charset="0"/>
              </a:rPr>
              <a:t>-1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-</a:t>
            </a:r>
            <a:r>
              <a:rPr lang="en-US" sz="1400" dirty="0">
                <a:latin typeface="Arial Narrow" panose="020B0606020202030204" pitchFamily="34" charset="0"/>
              </a:rPr>
              <a:t>10</a:t>
            </a:r>
            <a:r>
              <a:rPr lang="ru-RU" sz="1400" dirty="0">
                <a:latin typeface="Arial Narrow" panose="020B0606020202030204" pitchFamily="34" charset="0"/>
              </a:rPr>
              <a:t>°С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75325B2F-06ED-490F-975F-44CCE280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6" y="247653"/>
            <a:ext cx="10515600" cy="378881"/>
          </a:xfrm>
        </p:spPr>
        <p:txBody>
          <a:bodyPr>
            <a:normAutofit fontScale="90000"/>
          </a:bodyPr>
          <a:lstStyle/>
          <a:p>
            <a:pPr lvl="0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fi-FI" sz="2800" dirty="0">
                <a:latin typeface="Arial Narrow" panose="020B0606020202030204" pitchFamily="34" charset="0"/>
              </a:rPr>
              <a:t>PURE </a:t>
            </a:r>
            <a:r>
              <a:rPr lang="fi-FI" sz="2800" dirty="0" smtClean="0">
                <a:latin typeface="Arial Narrow" panose="020B0606020202030204" pitchFamily="34" charset="0"/>
              </a:rPr>
              <a:t>PRO</a:t>
            </a:r>
            <a:r>
              <a:rPr lang="ru-RU" sz="2800" dirty="0" smtClean="0">
                <a:latin typeface="Arial Narrow" panose="020B0606020202030204" pitchFamily="34" charset="0"/>
              </a:rPr>
              <a:t> МАЗИ СКОЛЬЖЕНИЯ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92238" y="1615149"/>
            <a:ext cx="2755394" cy="4630220"/>
            <a:chOff x="967305" y="1615149"/>
            <a:chExt cx="2755394" cy="4630220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967305" y="1615149"/>
              <a:ext cx="2755394" cy="2335598"/>
              <a:chOff x="863601" y="2328702"/>
              <a:chExt cx="3056466" cy="2590800"/>
            </a:xfrm>
          </p:grpSpPr>
          <p:pic>
            <p:nvPicPr>
              <p:cNvPr id="10" name="Kuva 9">
                <a:extLst>
                  <a:ext uri="{FF2B5EF4-FFF2-40B4-BE49-F238E27FC236}">
                    <a16:creationId xmlns:a16="http://schemas.microsoft.com/office/drawing/2014/main" id="{1F187BDA-1B1C-4777-8791-B77DC3CAE5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85" t="12679" r="31633" b="19454"/>
              <a:stretch/>
            </p:blipFill>
            <p:spPr>
              <a:xfrm>
                <a:off x="2472267" y="2354102"/>
                <a:ext cx="1447800" cy="2565400"/>
              </a:xfrm>
              <a:prstGeom prst="rect">
                <a:avLst/>
              </a:prstGeom>
            </p:spPr>
          </p:pic>
          <p:pic>
            <p:nvPicPr>
              <p:cNvPr id="13" name="Kuva 12">
                <a:extLst>
                  <a:ext uri="{FF2B5EF4-FFF2-40B4-BE49-F238E27FC236}">
                    <a16:creationId xmlns:a16="http://schemas.microsoft.com/office/drawing/2014/main" id="{7C2C9CA7-34B6-439D-BE1D-A63CA0D3B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29" t="12422" r="31889" b="19039"/>
              <a:stretch/>
            </p:blipFill>
            <p:spPr>
              <a:xfrm>
                <a:off x="863601" y="2328702"/>
                <a:ext cx="1447800" cy="2590800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982570" y="3917404"/>
              <a:ext cx="2740129" cy="2327965"/>
              <a:chOff x="4080933" y="2354102"/>
              <a:chExt cx="3039533" cy="2582333"/>
            </a:xfrm>
          </p:grpSpPr>
          <p:pic>
            <p:nvPicPr>
              <p:cNvPr id="3" name="Kuva 2">
                <a:extLst>
                  <a:ext uri="{FF2B5EF4-FFF2-40B4-BE49-F238E27FC236}">
                    <a16:creationId xmlns:a16="http://schemas.microsoft.com/office/drawing/2014/main" id="{25A8E2BA-AF93-4B70-9BC9-0C80908F04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80" t="12560" r="31807" b="19124"/>
              <a:stretch/>
            </p:blipFill>
            <p:spPr>
              <a:xfrm>
                <a:off x="4080933" y="2354102"/>
                <a:ext cx="1439334" cy="2582333"/>
              </a:xfrm>
              <a:prstGeom prst="rect">
                <a:avLst/>
              </a:prstGeom>
            </p:spPr>
          </p:pic>
          <p:pic>
            <p:nvPicPr>
              <p:cNvPr id="6" name="Kuva 5">
                <a:extLst>
                  <a:ext uri="{FF2B5EF4-FFF2-40B4-BE49-F238E27FC236}">
                    <a16:creationId xmlns:a16="http://schemas.microsoft.com/office/drawing/2014/main" id="{513D9289-012A-4A5B-A01B-A4F40936CB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6" t="12646" r="31911" b="19263"/>
              <a:stretch/>
            </p:blipFill>
            <p:spPr>
              <a:xfrm>
                <a:off x="5681133" y="2362568"/>
                <a:ext cx="1439333" cy="2573867"/>
              </a:xfrm>
              <a:prstGeom prst="rect">
                <a:avLst/>
              </a:prstGeom>
            </p:spPr>
          </p:pic>
        </p:grpSp>
      </p:grpSp>
      <p:sp>
        <p:nvSpPr>
          <p:cNvPr id="9" name="Suorakulmio 8">
            <a:extLst>
              <a:ext uri="{FF2B5EF4-FFF2-40B4-BE49-F238E27FC236}">
                <a16:creationId xmlns:a16="http://schemas.microsoft.com/office/drawing/2014/main" id="{3CD0EB3F-E788-491C-ADC8-793DB2F23E97}"/>
              </a:ext>
            </a:extLst>
          </p:cNvPr>
          <p:cNvSpPr/>
          <p:nvPr/>
        </p:nvSpPr>
        <p:spPr>
          <a:xfrm>
            <a:off x="234853" y="766138"/>
            <a:ext cx="11085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PURE PRO </a:t>
            </a:r>
            <a:r>
              <a:rPr lang="ru-RU" sz="1600" dirty="0">
                <a:latin typeface="Arial Narrow" panose="020B0606020202030204" pitchFamily="34" charset="0"/>
              </a:rPr>
              <a:t>мази скольжения для профессионалов и продвинутых любителей. Для соревнований и тренировок.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</a:rPr>
              <a:t>Высококачественные углеводородные компоненты, стеарат цинка, </a:t>
            </a:r>
            <a:r>
              <a:rPr lang="ru-RU" sz="1600" dirty="0" smtClean="0">
                <a:latin typeface="Arial Narrow" panose="020B0606020202030204" pitchFamily="34" charset="0"/>
              </a:rPr>
              <a:t>силикон дают </a:t>
            </a:r>
            <a:r>
              <a:rPr lang="ru-RU" sz="1600" dirty="0">
                <a:latin typeface="Arial Narrow" panose="020B0606020202030204" pitchFamily="34" charset="0"/>
              </a:rPr>
              <a:t>продуктам прекрасные рабочие характеристики и износостойкость. Для любого типа снега и погодных условий. Особенно хорошо работает на натуральном снегу. </a:t>
            </a:r>
            <a:endParaRPr lang="fi-FI" sz="1600" dirty="0"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7305" y="6212026"/>
            <a:ext cx="138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УПАКОВКА: </a:t>
            </a:r>
            <a:r>
              <a:rPr lang="en-US" sz="1400" dirty="0" smtClean="0">
                <a:latin typeface="Arial Narrow" panose="020B0606020202030204" pitchFamily="34" charset="0"/>
              </a:rPr>
              <a:t>45</a:t>
            </a:r>
            <a:r>
              <a:rPr lang="ru-RU" sz="1400" dirty="0" smtClean="0">
                <a:latin typeface="Arial Narrow" panose="020B0606020202030204" pitchFamily="34" charset="0"/>
              </a:rPr>
              <a:t> г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4734" y="1794594"/>
            <a:ext cx="4461933" cy="433474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>
                <a:latin typeface="Arial Narrow" panose="020B0606020202030204" pitchFamily="34" charset="0"/>
              </a:rPr>
              <a:t>2</a:t>
            </a:r>
            <a:r>
              <a:rPr lang="en-US" sz="1400" dirty="0" smtClean="0">
                <a:latin typeface="Arial Narrow" panose="020B0606020202030204" pitchFamily="34" charset="0"/>
              </a:rPr>
              <a:t>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PPW45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ru-RU" sz="1400" b="1" dirty="0" smtClean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4 </a:t>
            </a:r>
            <a:r>
              <a:rPr lang="ru-RU" sz="1400" b="1" dirty="0" smtClean="0">
                <a:latin typeface="Arial Narrow" panose="020B0606020202030204" pitchFamily="34" charset="0"/>
              </a:rPr>
              <a:t>4</a:t>
            </a:r>
            <a:r>
              <a:rPr lang="en-US" sz="1400" b="1" dirty="0" smtClean="0">
                <a:latin typeface="Arial Narrow" panose="020B0606020202030204" pitchFamily="34" charset="0"/>
              </a:rPr>
              <a:t>00 </a:t>
            </a:r>
            <a:r>
              <a:rPr lang="ru-RU" sz="1400" b="1" dirty="0" smtClean="0">
                <a:latin typeface="Arial Narrow" panose="020B0606020202030204" pitchFamily="34" charset="0"/>
              </a:rPr>
              <a:t>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PRO WET</a:t>
            </a:r>
            <a:r>
              <a:rPr lang="en-US" sz="1400" b="1" dirty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мазь </a:t>
            </a:r>
            <a:r>
              <a:rPr lang="ru-RU" sz="1400" dirty="0">
                <a:latin typeface="Arial Narrow" panose="020B0606020202030204" pitchFamily="34" charset="0"/>
              </a:rPr>
              <a:t>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 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>
                <a:latin typeface="Arial Narrow" panose="020B0606020202030204" pitchFamily="34" charset="0"/>
              </a:rPr>
              <a:t>2</a:t>
            </a:r>
            <a:r>
              <a:rPr lang="en-US" sz="1400" dirty="0" smtClean="0">
                <a:latin typeface="Arial Narrow" panose="020B0606020202030204" pitchFamily="34" charset="0"/>
              </a:rPr>
              <a:t>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PPM45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4 </a:t>
            </a:r>
            <a:r>
              <a:rPr lang="ru-RU" sz="1400" b="1" dirty="0" smtClean="0">
                <a:latin typeface="Arial Narrow" panose="020B0606020202030204" pitchFamily="34" charset="0"/>
              </a:rPr>
              <a:t>4</a:t>
            </a:r>
            <a:r>
              <a:rPr lang="en-US" sz="1400" b="1" dirty="0" smtClean="0">
                <a:latin typeface="Arial Narrow" panose="020B0606020202030204" pitchFamily="34" charset="0"/>
              </a:rPr>
              <a:t>00 </a:t>
            </a:r>
            <a:r>
              <a:rPr lang="ru-RU" sz="1400" b="1" dirty="0" smtClean="0">
                <a:latin typeface="Arial Narrow" panose="020B0606020202030204" pitchFamily="34" charset="0"/>
              </a:rPr>
              <a:t>руб</a:t>
            </a:r>
            <a:r>
              <a:rPr lang="ru-RU" sz="1400" b="1" dirty="0">
                <a:latin typeface="Arial Narrow" panose="020B0606020202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PRO MID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</a:t>
            </a:r>
            <a:r>
              <a:rPr lang="en-US" sz="1400" dirty="0">
                <a:latin typeface="Arial Narrow" panose="020B0606020202030204" pitchFamily="34" charset="0"/>
              </a:rPr>
              <a:t>2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>
                <a:latin typeface="Arial Narrow" panose="020B0606020202030204" pitchFamily="34" charset="0"/>
              </a:rPr>
              <a:t>4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 smtClean="0">
                <a:latin typeface="Arial Narrow" panose="020B0606020202030204" pitchFamily="34" charset="0"/>
              </a:rPr>
              <a:t>20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PPC45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4 </a:t>
            </a:r>
            <a:r>
              <a:rPr lang="ru-RU" sz="1400" b="1" dirty="0" smtClean="0">
                <a:latin typeface="Arial Narrow" panose="020B0606020202030204" pitchFamily="34" charset="0"/>
              </a:rPr>
              <a:t>4</a:t>
            </a:r>
            <a:r>
              <a:rPr lang="en-US" sz="1400" b="1" dirty="0" smtClean="0">
                <a:latin typeface="Arial Narrow" panose="020B0606020202030204" pitchFamily="34" charset="0"/>
              </a:rPr>
              <a:t>00 </a:t>
            </a:r>
            <a:r>
              <a:rPr lang="ru-RU" sz="1400" b="1" dirty="0" smtClean="0">
                <a:latin typeface="Arial Narrow" panose="020B0606020202030204" pitchFamily="34" charset="0"/>
              </a:rPr>
              <a:t>руб</a:t>
            </a:r>
            <a:r>
              <a:rPr lang="ru-RU" sz="1400" b="1" dirty="0">
                <a:latin typeface="Arial Narrow" panose="020B0606020202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PRO COLD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en-US" sz="1400" dirty="0" smtClean="0">
                <a:latin typeface="Arial Narrow" panose="020B0606020202030204" pitchFamily="34" charset="0"/>
              </a:rPr>
              <a:t>-2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>
                <a:latin typeface="Arial Narrow" panose="020B0606020202030204" pitchFamily="34" charset="0"/>
              </a:rPr>
              <a:t>2</a:t>
            </a:r>
            <a:r>
              <a:rPr lang="en-US" sz="1400" dirty="0" smtClean="0">
                <a:latin typeface="Arial Narrow" panose="020B0606020202030204" pitchFamily="34" charset="0"/>
              </a:rPr>
              <a:t>0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>
                <a:latin typeface="Arial Narrow" panose="020B0606020202030204" pitchFamily="34" charset="0"/>
              </a:rPr>
              <a:t>2</a:t>
            </a:r>
            <a:r>
              <a:rPr lang="en-US" sz="1400" dirty="0" smtClean="0">
                <a:latin typeface="Arial Narrow" panose="020B0606020202030204" pitchFamily="34" charset="0"/>
              </a:rPr>
              <a:t>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PPLDR45	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4 800 </a:t>
            </a:r>
            <a:r>
              <a:rPr lang="ru-RU" sz="1400" b="1" dirty="0" smtClean="0">
                <a:latin typeface="Arial Narrow" panose="020B0606020202030204" pitchFamily="34" charset="0"/>
              </a:rPr>
              <a:t>руб</a:t>
            </a:r>
            <a:r>
              <a:rPr lang="ru-RU" sz="1400" b="1" dirty="0">
                <a:latin typeface="Arial Narrow" panose="020B0606020202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PRO LDR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</a:t>
            </a:r>
            <a:r>
              <a:rPr lang="en-US" sz="1400" dirty="0" smtClean="0">
                <a:latin typeface="Arial Narrow" panose="020B0606020202030204" pitchFamily="34" charset="0"/>
              </a:rPr>
              <a:t>5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10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ru-RU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6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75325B2F-06ED-490F-975F-44CCE280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4" y="264589"/>
            <a:ext cx="10515600" cy="336547"/>
          </a:xfrm>
        </p:spPr>
        <p:txBody>
          <a:bodyPr>
            <a:normAutofit fontScale="90000"/>
          </a:bodyPr>
          <a:lstStyle/>
          <a:p>
            <a:pPr lvl="0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fi-FI" sz="2800" dirty="0">
                <a:latin typeface="Arial Narrow" panose="020B0606020202030204" pitchFamily="34" charset="0"/>
              </a:rPr>
              <a:t>PURE RACE </a:t>
            </a:r>
            <a:r>
              <a:rPr lang="ru-RU" sz="2800" dirty="0" smtClean="0">
                <a:latin typeface="Arial Narrow" panose="020B0606020202030204" pitchFamily="34" charset="0"/>
              </a:rPr>
              <a:t>ПОРОШКИ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5041" y="2147227"/>
            <a:ext cx="5638800" cy="2992966"/>
            <a:chOff x="897467" y="2615283"/>
            <a:chExt cx="5638800" cy="2992966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12C276F8-0390-4BC6-B5A4-52E8537C2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9" t="9238" r="38259" b="11695"/>
            <a:stretch/>
          </p:blipFill>
          <p:spPr>
            <a:xfrm>
              <a:off x="3725333" y="2619516"/>
              <a:ext cx="1405467" cy="2988733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E588E64C-311F-43D9-BF23-325300E19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16" t="9484" r="38242" b="11450"/>
            <a:stretch/>
          </p:blipFill>
          <p:spPr>
            <a:xfrm>
              <a:off x="5130800" y="2619516"/>
              <a:ext cx="1405467" cy="2988733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111E87CF-55DF-4CD7-9667-ED23324EF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8" t="9365" r="38134" b="11792"/>
            <a:stretch/>
          </p:blipFill>
          <p:spPr>
            <a:xfrm>
              <a:off x="2302933" y="2615283"/>
              <a:ext cx="1422400" cy="2980267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3BA9B7DD-25A5-42A5-BA1A-B5649DF31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9" t="9589" r="38266" b="11792"/>
            <a:stretch/>
          </p:blipFill>
          <p:spPr>
            <a:xfrm>
              <a:off x="897467" y="2619516"/>
              <a:ext cx="1397000" cy="2971800"/>
            </a:xfrm>
            <a:prstGeom prst="rect">
              <a:avLst/>
            </a:prstGeom>
          </p:spPr>
        </p:pic>
      </p:grpSp>
      <p:sp>
        <p:nvSpPr>
          <p:cNvPr id="9" name="Suorakulmio 8">
            <a:extLst>
              <a:ext uri="{FF2B5EF4-FFF2-40B4-BE49-F238E27FC236}">
                <a16:creationId xmlns:a16="http://schemas.microsoft.com/office/drawing/2014/main" id="{0DA59201-CF30-44F2-BE11-3DDEA0E658D7}"/>
              </a:ext>
            </a:extLst>
          </p:cNvPr>
          <p:cNvSpPr/>
          <p:nvPr/>
        </p:nvSpPr>
        <p:spPr>
          <a:xfrm>
            <a:off x="240240" y="772537"/>
            <a:ext cx="10503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PURE RACE </a:t>
            </a:r>
            <a:r>
              <a:rPr lang="ru-RU" sz="1600" dirty="0" smtClean="0">
                <a:latin typeface="Arial Narrow" panose="020B0606020202030204" pitchFamily="34" charset="0"/>
              </a:rPr>
              <a:t>порошки для соревнований. Для </a:t>
            </a:r>
            <a:r>
              <a:rPr lang="ru-RU" sz="1600" dirty="0">
                <a:latin typeface="Arial Narrow" panose="020B0606020202030204" pitchFamily="34" charset="0"/>
              </a:rPr>
              <a:t>профессионалов и продвинутых любителей. </a:t>
            </a:r>
            <a:r>
              <a:rPr lang="ru-RU" sz="1600" dirty="0" smtClean="0">
                <a:latin typeface="Arial Narrow" panose="020B0606020202030204" pitchFamily="34" charset="0"/>
              </a:rPr>
              <a:t>Высококачественные </a:t>
            </a:r>
            <a:r>
              <a:rPr lang="ru-RU" sz="1600" dirty="0">
                <a:latin typeface="Arial Narrow" panose="020B0606020202030204" pitchFamily="34" charset="0"/>
              </a:rPr>
              <a:t>углеводородные компоненты, стеарат цинка, </a:t>
            </a:r>
            <a:r>
              <a:rPr lang="ru-RU" sz="1600" dirty="0" smtClean="0">
                <a:latin typeface="Arial Narrow" panose="020B0606020202030204" pitchFamily="34" charset="0"/>
              </a:rPr>
              <a:t>силикон дают </a:t>
            </a:r>
            <a:r>
              <a:rPr lang="ru-RU" sz="1600" dirty="0">
                <a:latin typeface="Arial Narrow" panose="020B0606020202030204" pitchFamily="34" charset="0"/>
              </a:rPr>
              <a:t>продуктам прекрасные рабочие характеристики и износостойкость. Для любого типа снега и погодных условий</a:t>
            </a:r>
            <a:r>
              <a:rPr lang="ru-RU" sz="1600" dirty="0" smtClean="0">
                <a:latin typeface="Arial Narrow" panose="020B0606020202030204" pitchFamily="34" charset="0"/>
              </a:rPr>
              <a:t>. </a:t>
            </a:r>
            <a:r>
              <a:rPr lang="ru-RU" sz="1600" dirty="0">
                <a:latin typeface="Arial Narrow" panose="020B0606020202030204" pitchFamily="34" charset="0"/>
              </a:rPr>
              <a:t>Особенно хорошо работают на старом или искусственном снегу.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305" y="6212026"/>
            <a:ext cx="1343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УПАКОВКА: </a:t>
            </a:r>
            <a:r>
              <a:rPr lang="ru-RU" sz="1400" dirty="0">
                <a:latin typeface="Arial Narrow" panose="020B0606020202030204" pitchFamily="34" charset="0"/>
              </a:rPr>
              <a:t>3</a:t>
            </a:r>
            <a:r>
              <a:rPr lang="en-US" sz="1400" dirty="0" smtClean="0">
                <a:latin typeface="Arial Narrow" panose="020B0606020202030204" pitchFamily="34" charset="0"/>
              </a:rPr>
              <a:t>5</a:t>
            </a:r>
            <a:r>
              <a:rPr lang="ru-RU" sz="1400" dirty="0" smtClean="0">
                <a:latin typeface="Arial Narrow" panose="020B0606020202030204" pitchFamily="34" charset="0"/>
              </a:rPr>
              <a:t> г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F81F1E13-7B1A-4288-9EB7-468A2C5D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42207" y="2133262"/>
            <a:ext cx="4461933" cy="348860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 smtClean="0">
                <a:latin typeface="Arial Narrow" panose="020B0606020202030204" pitchFamily="34" charset="0"/>
              </a:rPr>
              <a:t>10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</a:t>
            </a:r>
            <a:r>
              <a:rPr lang="en-US" sz="1400" dirty="0">
                <a:latin typeface="Arial Narrow" panose="020B0606020202030204" pitchFamily="34" charset="0"/>
              </a:rPr>
              <a:t>R</a:t>
            </a:r>
            <a:r>
              <a:rPr lang="en-US" sz="1400" dirty="0" smtClean="0">
                <a:latin typeface="Arial Narrow" panose="020B0606020202030204" pitchFamily="34" charset="0"/>
              </a:rPr>
              <a:t>W</a:t>
            </a:r>
            <a:r>
              <a:rPr lang="ru-RU" sz="1400" dirty="0" smtClean="0">
                <a:latin typeface="Arial Narrow" panose="020B0606020202030204" pitchFamily="34" charset="0"/>
              </a:rPr>
              <a:t>3</a:t>
            </a:r>
            <a:r>
              <a:rPr lang="en-US" sz="1400" dirty="0" smtClean="0">
                <a:latin typeface="Arial Narrow" panose="020B0606020202030204" pitchFamily="34" charset="0"/>
              </a:rPr>
              <a:t>5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ru-RU" sz="1400" b="1" dirty="0" smtClean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5 900 </a:t>
            </a:r>
            <a:r>
              <a:rPr lang="ru-RU" sz="1400" b="1" dirty="0" smtClean="0">
                <a:latin typeface="Arial Narrow" panose="020B0606020202030204" pitchFamily="34" charset="0"/>
              </a:rPr>
              <a:t>руб.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PURE RACE WET</a:t>
            </a:r>
            <a:r>
              <a:rPr lang="en-US" sz="1400" b="1" dirty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мазь </a:t>
            </a:r>
            <a:r>
              <a:rPr lang="ru-RU" sz="1400" dirty="0">
                <a:latin typeface="Arial Narrow" panose="020B0606020202030204" pitchFamily="34" charset="0"/>
              </a:rPr>
              <a:t>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+10°С до -1°С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 Narrow" panose="020B0606020202030204" pitchFamily="34" charset="0"/>
              </a:rPr>
              <a:t> 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 smtClean="0">
                <a:latin typeface="Arial Narrow" panose="020B0606020202030204" pitchFamily="34" charset="0"/>
              </a:rPr>
              <a:t>10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PRM35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5 900 </a:t>
            </a:r>
            <a:r>
              <a:rPr lang="ru-RU" sz="1400" b="1" dirty="0" smtClean="0">
                <a:latin typeface="Arial Narrow" panose="020B0606020202030204" pitchFamily="34" charset="0"/>
              </a:rPr>
              <a:t>руб</a:t>
            </a:r>
            <a:r>
              <a:rPr lang="ru-RU" sz="1400" b="1" dirty="0">
                <a:latin typeface="Arial Narrow" panose="020B0606020202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RACE MID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</a:t>
            </a:r>
            <a:r>
              <a:rPr lang="en-US" sz="1400" dirty="0">
                <a:latin typeface="Arial Narrow" panose="020B0606020202030204" pitchFamily="34" charset="0"/>
              </a:rPr>
              <a:t>2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>
                <a:latin typeface="Arial Narrow" panose="020B0606020202030204" pitchFamily="34" charset="0"/>
              </a:rPr>
              <a:t>4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>
                <a:latin typeface="Arial Narrow" panose="020B0606020202030204" pitchFamily="34" charset="0"/>
              </a:rPr>
              <a:t>1</a:t>
            </a:r>
            <a:r>
              <a:rPr lang="en-US" sz="1400" dirty="0" smtClean="0">
                <a:latin typeface="Arial Narrow" panose="020B0606020202030204" pitchFamily="34" charset="0"/>
              </a:rPr>
              <a:t>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PRC35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ru-RU" sz="1400" b="1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5 900 </a:t>
            </a:r>
            <a:r>
              <a:rPr lang="ru-RU" sz="1400" b="1" dirty="0" smtClean="0">
                <a:latin typeface="Arial Narrow" panose="020B0606020202030204" pitchFamily="34" charset="0"/>
              </a:rPr>
              <a:t>руб</a:t>
            </a:r>
            <a:r>
              <a:rPr lang="ru-RU" sz="1400" b="1" dirty="0">
                <a:latin typeface="Arial Narrow" panose="020B0606020202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RACE COLD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en-US" sz="1400" dirty="0" smtClean="0">
                <a:latin typeface="Arial Narrow" panose="020B0606020202030204" pitchFamily="34" charset="0"/>
              </a:rPr>
              <a:t>-2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>
                <a:latin typeface="Arial Narrow" panose="020B0606020202030204" pitchFamily="34" charset="0"/>
              </a:rPr>
              <a:t>2</a:t>
            </a:r>
            <a:r>
              <a:rPr lang="en-US" sz="1400" dirty="0" smtClean="0">
                <a:latin typeface="Arial Narrow" panose="020B0606020202030204" pitchFamily="34" charset="0"/>
              </a:rPr>
              <a:t>0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ru-RU" sz="1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endParaRPr lang="en-US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 Narrow" panose="020B0606020202030204" pitchFamily="34" charset="0"/>
              </a:rPr>
              <a:t>EV-311</a:t>
            </a:r>
            <a:r>
              <a:rPr lang="en-US" sz="1400" dirty="0" smtClean="0">
                <a:latin typeface="Arial Narrow" panose="020B0606020202030204" pitchFamily="34" charset="0"/>
              </a:rPr>
              <a:t>10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PRLDR35	</a:t>
            </a:r>
            <a:r>
              <a:rPr lang="en-US" sz="1400" dirty="0">
                <a:latin typeface="Arial Narrow" panose="020B0606020202030204" pitchFamily="34" charset="0"/>
              </a:rPr>
              <a:t>	</a:t>
            </a:r>
            <a:r>
              <a:rPr lang="en-US" sz="1400" b="1" dirty="0" smtClean="0">
                <a:latin typeface="Arial Narrow" panose="020B0606020202030204" pitchFamily="34" charset="0"/>
              </a:rPr>
              <a:t>6 600 </a:t>
            </a:r>
            <a:r>
              <a:rPr lang="ru-RU" sz="1400" b="1" dirty="0" smtClean="0">
                <a:latin typeface="Arial Narrow" panose="020B0606020202030204" pitchFamily="34" charset="0"/>
              </a:rPr>
              <a:t>руб</a:t>
            </a:r>
            <a:r>
              <a:rPr lang="ru-RU" sz="1400" b="1" dirty="0">
                <a:latin typeface="Arial Narrow" panose="020B0606020202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latin typeface="Arial Narrow" panose="020B0606020202030204" pitchFamily="34" charset="0"/>
              </a:rPr>
              <a:t>PURE </a:t>
            </a:r>
            <a:r>
              <a:rPr lang="en-US" sz="1400" b="1" dirty="0" smtClean="0">
                <a:latin typeface="Arial Narrow" panose="020B0606020202030204" pitchFamily="34" charset="0"/>
              </a:rPr>
              <a:t>RACE LDR </a:t>
            </a:r>
            <a:r>
              <a:rPr lang="ru-RU" sz="1400" dirty="0">
                <a:latin typeface="Arial Narrow" panose="020B0606020202030204" pitchFamily="34" charset="0"/>
              </a:rPr>
              <a:t>мазь скольжения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 Narrow" panose="020B0606020202030204" pitchFamily="34" charset="0"/>
              </a:rPr>
              <a:t>Температурный диапазон от </a:t>
            </a:r>
            <a:r>
              <a:rPr lang="ru-RU" sz="1400" dirty="0" smtClean="0">
                <a:latin typeface="Arial Narrow" panose="020B0606020202030204" pitchFamily="34" charset="0"/>
              </a:rPr>
              <a:t>+</a:t>
            </a:r>
            <a:r>
              <a:rPr lang="en-US" sz="1400" dirty="0" smtClean="0">
                <a:latin typeface="Arial Narrow" panose="020B0606020202030204" pitchFamily="34" charset="0"/>
              </a:rPr>
              <a:t>5</a:t>
            </a:r>
            <a:r>
              <a:rPr lang="ru-RU" sz="1400" dirty="0" smtClean="0">
                <a:latin typeface="Arial Narrow" panose="020B0606020202030204" pitchFamily="34" charset="0"/>
              </a:rPr>
              <a:t>°С </a:t>
            </a:r>
            <a:r>
              <a:rPr lang="ru-RU" sz="1400" dirty="0">
                <a:latin typeface="Arial Narrow" panose="020B0606020202030204" pitchFamily="34" charset="0"/>
              </a:rPr>
              <a:t>до </a:t>
            </a:r>
            <a:r>
              <a:rPr lang="ru-RU" sz="1400" dirty="0" smtClean="0"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latin typeface="Arial Narrow" panose="020B0606020202030204" pitchFamily="34" charset="0"/>
              </a:rPr>
              <a:t>10</a:t>
            </a:r>
            <a:r>
              <a:rPr lang="ru-RU" sz="1400" dirty="0" smtClean="0">
                <a:latin typeface="Arial Narrow" panose="020B0606020202030204" pitchFamily="34" charset="0"/>
              </a:rPr>
              <a:t>°С</a:t>
            </a:r>
            <a:endParaRPr lang="ru-RU" sz="14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 smtClean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7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pullo, pöytä, sisä, kohteet&#10;&#10;Kuvaus luotu automaattisesti">
            <a:extLst>
              <a:ext uri="{FF2B5EF4-FFF2-40B4-BE49-F238E27FC236}">
                <a16:creationId xmlns:a16="http://schemas.microsoft.com/office/drawing/2014/main" id="{35B28CC9-2F8B-4B34-932C-299A52F0A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12" r="-1" b="285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5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12E2D571-2EC0-7A47-AA46-2401D0EF9FF8}"/>
              </a:ext>
            </a:extLst>
          </p:cNvPr>
          <p:cNvSpPr txBox="1"/>
          <p:nvPr/>
        </p:nvSpPr>
        <p:spPr>
          <a:xfrm>
            <a:off x="266872" y="1314258"/>
            <a:ext cx="5672327" cy="26312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PURE </a:t>
            </a:r>
            <a:r>
              <a:rPr lang="ru-RU" sz="4400" noProof="0" dirty="0" smtClean="0">
                <a:latin typeface="Arial Narrow" panose="020B0606020202030204" pitchFamily="34" charset="0"/>
              </a:rPr>
              <a:t>ч</a:t>
            </a:r>
            <a:r>
              <a:rPr lang="ru-RU" sz="4400" dirty="0" smtClean="0">
                <a:latin typeface="Arial Narrow" panose="020B0606020202030204" pitchFamily="34" charset="0"/>
              </a:rPr>
              <a:t>то </a:t>
            </a:r>
            <a:r>
              <a:rPr lang="ru-RU" sz="4400" dirty="0">
                <a:latin typeface="Arial Narrow" panose="020B0606020202030204" pitchFamily="34" charset="0"/>
              </a:rPr>
              <a:t>стоит за новой линией продуктов? </a:t>
            </a:r>
            <a:endParaRPr lang="fi-FI" sz="4400" dirty="0"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035F0FFC-B6FC-2F43-86B8-CE069AB833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94"/>
                    </a14:imgEffect>
                    <a14:imgEffect>
                      <a14:saturation sa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914" r="38747" b="1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1389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1">
            <a:extLst>
              <a:ext uri="{FF2B5EF4-FFF2-40B4-BE49-F238E27FC236}">
                <a16:creationId xmlns:a16="http://schemas.microsoft.com/office/drawing/2014/main" id="{3CAC8A57-74E4-2640-B90D-8AB365470C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94" r="8242" b="-2"/>
          <a:stretch/>
        </p:blipFill>
        <p:spPr>
          <a:xfrm>
            <a:off x="8007861" y="1"/>
            <a:ext cx="4184139" cy="4247004"/>
          </a:xfrm>
          <a:custGeom>
            <a:avLst/>
            <a:gdLst>
              <a:gd name="connsiteX0" fmla="*/ 807468 w 4184139"/>
              <a:gd name="connsiteY0" fmla="*/ 0 h 4247004"/>
              <a:gd name="connsiteX1" fmla="*/ 4068803 w 4184139"/>
              <a:gd name="connsiteY1" fmla="*/ 0 h 4247004"/>
              <a:gd name="connsiteX2" fmla="*/ 4162158 w 4184139"/>
              <a:gd name="connsiteY2" fmla="*/ 84846 h 4247004"/>
              <a:gd name="connsiteX3" fmla="*/ 4184139 w 4184139"/>
              <a:gd name="connsiteY3" fmla="*/ 109032 h 4247004"/>
              <a:gd name="connsiteX4" fmla="*/ 4184139 w 4184139"/>
              <a:gd name="connsiteY4" fmla="*/ 3508705 h 4247004"/>
              <a:gd name="connsiteX5" fmla="*/ 4162158 w 4184139"/>
              <a:gd name="connsiteY5" fmla="*/ 3532891 h 4247004"/>
              <a:gd name="connsiteX6" fmla="*/ 2438135 w 4184139"/>
              <a:gd name="connsiteY6" fmla="*/ 4247004 h 4247004"/>
              <a:gd name="connsiteX7" fmla="*/ 0 w 4184139"/>
              <a:gd name="connsiteY7" fmla="*/ 1808869 h 4247004"/>
              <a:gd name="connsiteX8" fmla="*/ 714113 w 4184139"/>
              <a:gd name="connsiteY8" fmla="*/ 84846 h 424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Kuva 2">
            <a:extLst>
              <a:ext uri="{FF2B5EF4-FFF2-40B4-BE49-F238E27FC236}">
                <a16:creationId xmlns:a16="http://schemas.microsoft.com/office/drawing/2014/main" id="{B3F899CC-2AA8-E14E-889B-471C748D45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429" r="13450" b="-1"/>
          <a:stretch/>
        </p:blipFill>
        <p:spPr>
          <a:xfrm>
            <a:off x="3834182" y="1"/>
            <a:ext cx="4215670" cy="3381796"/>
          </a:xfrm>
          <a:custGeom>
            <a:avLst/>
            <a:gdLst>
              <a:gd name="connsiteX0" fmla="*/ 431362 w 4215670"/>
              <a:gd name="connsiteY0" fmla="*/ 0 h 3381796"/>
              <a:gd name="connsiteX1" fmla="*/ 3784309 w 4215670"/>
              <a:gd name="connsiteY1" fmla="*/ 0 h 3381796"/>
              <a:gd name="connsiteX2" fmla="*/ 3855685 w 4215670"/>
              <a:gd name="connsiteY2" fmla="*/ 95451 h 3381796"/>
              <a:gd name="connsiteX3" fmla="*/ 4215670 w 4215670"/>
              <a:gd name="connsiteY3" fmla="*/ 1273961 h 3381796"/>
              <a:gd name="connsiteX4" fmla="*/ 2107836 w 4215670"/>
              <a:gd name="connsiteY4" fmla="*/ 3381796 h 3381796"/>
              <a:gd name="connsiteX5" fmla="*/ 0 w 4215670"/>
              <a:gd name="connsiteY5" fmla="*/ 1273961 h 3381796"/>
              <a:gd name="connsiteX6" fmla="*/ 359986 w 4215670"/>
              <a:gd name="connsiteY6" fmla="*/ 95451 h 338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Kuva 7">
            <a:extLst>
              <a:ext uri="{FF2B5EF4-FFF2-40B4-BE49-F238E27FC236}">
                <a16:creationId xmlns:a16="http://schemas.microsoft.com/office/drawing/2014/main" id="{B422AE52-654A-7342-9D3B-EDFE355868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r="26953" b="2"/>
          <a:stretch/>
        </p:blipFill>
        <p:spPr>
          <a:xfrm>
            <a:off x="1" y="1337091"/>
            <a:ext cx="5190767" cy="5530385"/>
          </a:xfrm>
          <a:custGeom>
            <a:avLst/>
            <a:gdLst>
              <a:gd name="connsiteX0" fmla="*/ 1986067 w 5190767"/>
              <a:gd name="connsiteY0" fmla="*/ 0 h 5530385"/>
              <a:gd name="connsiteX1" fmla="*/ 5190767 w 5190767"/>
              <a:gd name="connsiteY1" fmla="*/ 3204701 h 5530385"/>
              <a:gd name="connsiteX2" fmla="*/ 4252132 w 5190767"/>
              <a:gd name="connsiteY2" fmla="*/ 5470767 h 5530385"/>
              <a:gd name="connsiteX3" fmla="*/ 4186536 w 5190767"/>
              <a:gd name="connsiteY3" fmla="*/ 5530385 h 5530385"/>
              <a:gd name="connsiteX4" fmla="*/ 0 w 5190767"/>
              <a:gd name="connsiteY4" fmla="*/ 5530385 h 5530385"/>
              <a:gd name="connsiteX5" fmla="*/ 0 w 5190767"/>
              <a:gd name="connsiteY5" fmla="*/ 692598 h 5530385"/>
              <a:gd name="connsiteX6" fmla="*/ 194287 w 5190767"/>
              <a:gd name="connsiteY6" fmla="*/ 547313 h 5530385"/>
              <a:gd name="connsiteX7" fmla="*/ 1986067 w 5190767"/>
              <a:gd name="connsiteY7" fmla="*/ 0 h 553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0" name="Tekstiruutu 14">
            <a:extLst>
              <a:ext uri="{FF2B5EF4-FFF2-40B4-BE49-F238E27FC236}">
                <a16:creationId xmlns:a16="http://schemas.microsoft.com/office/drawing/2014/main" id="{FB0525D8-3054-D344-9F59-376C42CE44A3}"/>
              </a:ext>
            </a:extLst>
          </p:cNvPr>
          <p:cNvSpPr txBox="1"/>
          <p:nvPr/>
        </p:nvSpPr>
        <p:spPr>
          <a:xfrm>
            <a:off x="5562600" y="4786269"/>
            <a:ext cx="6468534" cy="1532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4400" b="1" dirty="0">
                <a:solidFill>
                  <a:srgbClr val="000000"/>
                </a:solidFill>
                <a:latin typeface="Arial Narrow" panose="020B0606020202030204" pitchFamily="34" charset="0"/>
              </a:rPr>
              <a:t>Ответственность, основанная на технологии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8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F22349E8-26FE-4771-9E62-DF70B007DF61}"/>
              </a:ext>
            </a:extLst>
          </p:cNvPr>
          <p:cNvSpPr/>
          <p:nvPr/>
        </p:nvSpPr>
        <p:spPr>
          <a:xfrm>
            <a:off x="230381" y="1175868"/>
            <a:ext cx="103106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ECHA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(Европейское агентство по химикатам)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ограничит производство и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продажу </a:t>
            </a:r>
            <a:r>
              <a:rPr lang="en-US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PFOA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(перфтороктановой кислоты) в июле 2020 года. </a:t>
            </a:r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PFOA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(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перфтороктановая кислота или перфторированная карбоновая кислота или С8) содержится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лыжных мазях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только в качестве побочного продукта в очень низких количествах.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Например: годовой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объем производства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продукции Vauhti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содержит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всего около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3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грамм </a:t>
            </a:r>
            <a:r>
              <a:rPr lang="en-US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PFOA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Фторсодержащие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добавки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на основе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химического состава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C8 больше не используются в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производстве лыжной смазки </a:t>
            </a:r>
            <a:r>
              <a:rPr lang="en-US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Vauhti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</a:rPr>
              <a:t>PFOA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можно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найти только в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порошках. </a:t>
            </a: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PFOA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вредна,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но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допустимая концентрация не превышает установленные границы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даже среди профессиональных специалистов по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смазке лыж при ежедневной работе.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При надлежащей вентиляции и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использовании респираторных масок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можно защитить себя от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PFAS (перфтороктановых субстанций)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и других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пылевых/парообразных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веществ. </a:t>
            </a:r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Мировой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спрос на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лыжную смазку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составляет около 300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тонн в год.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Из них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чуть больше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2% составляют PFAS (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перфтороктановые субстанции),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дающие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не более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10 тонн в год. Общий спрос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 мире на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PFAS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составляет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150 000 тонн, поэтому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количество вредных субстанций PFAS в лыжной смазке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составляет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не более 0,005%</a:t>
            </a:r>
            <a:r>
              <a:rPr lang="en-US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общего мирового объёма.</a:t>
            </a: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Что касается производителей лыжной смазки, то в отношении их имеют место некоторые злоупотребления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этой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темой. Мы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делаем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больше позитивных вещей для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здоровья и благополучия человека, чем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для загрязнения окружающей среды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</a:rPr>
              <a:t>с помощью PFAS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F491D929-36C3-4A4A-813E-9F02E76E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48" y="210432"/>
            <a:ext cx="9193016" cy="862195"/>
          </a:xfrm>
        </p:spPr>
        <p:txBody>
          <a:bodyPr>
            <a:noAutofit/>
          </a:bodyPr>
          <a:lstStyle/>
          <a:p>
            <a:pPr lvl="0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800" cap="all" dirty="0" smtClean="0">
                <a:latin typeface="Arial Narrow" panose="020B0606020202030204" pitchFamily="34" charset="0"/>
                <a:ea typeface="+mn-ea"/>
                <a:cs typeface="+mn-cs"/>
              </a:rPr>
              <a:t>Ограничения по использованию фторированных добавок</a:t>
            </a:r>
            <a:endParaRPr lang="fi-FI" sz="2800" dirty="0">
              <a:latin typeface="Arial Narrow" panose="020B060602020203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8F83E10-61C9-4484-923E-6B4DA13A34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54" y="75054"/>
            <a:ext cx="2838261" cy="7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0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836" y="157038"/>
            <a:ext cx="9009918" cy="96903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ЗАДАЧА: НАЙТИ НОВЫЕ НЕФТОРИРОВАННЫЕ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ДОБАВКИ УЖЕ К СЕЗОНУ 2020</a:t>
            </a:r>
            <a:endParaRPr kumimoji="0" lang="fi-FI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43470" y="1191431"/>
            <a:ext cx="8443330" cy="5200906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Отправной точкой проекта является поиск дополнительного, замещающего сырья для фторуглеродов, при сохранении всех рабочих характеристик лыжной смазки. </a:t>
            </a:r>
          </a:p>
          <a:p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Возможный полный запрет на использование фторированных субстанций</a:t>
            </a: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lvl="1"/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Процесс еще не завершен и имеется много вопросов</a:t>
            </a: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Фторированные добавки в лыжной смазке важны в условиях влажного или мокрого снега. Но это не единственные ключевые компоненты, придающие продуктам уникальные свойства в данных погодных условиях.</a:t>
            </a: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Основные различия в продуктах разных производителей связаны с исходным сырьем различных добавок, парафинами и растворителями. </a:t>
            </a:r>
          </a:p>
          <a:p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Некоторые новые идеи:</a:t>
            </a: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lvl="1"/>
            <a:r>
              <a:rPr lang="ru-RU" sz="1600" dirty="0">
                <a:latin typeface="Arial Narrow" panose="020B0606020202030204" pitchFamily="34" charset="0"/>
                <a:ea typeface="Arial" charset="0"/>
                <a:cs typeface="Arial" charset="0"/>
              </a:rPr>
              <a:t>Ф</a:t>
            </a:r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ункциональные </a:t>
            </a:r>
            <a:r>
              <a:rPr lang="ru-RU" sz="1600" dirty="0">
                <a:latin typeface="Arial Narrow" panose="020B0606020202030204" pitchFamily="34" charset="0"/>
                <a:ea typeface="Arial" charset="0"/>
                <a:cs typeface="Arial" charset="0"/>
              </a:rPr>
              <a:t>силиконовые эластомеры для создания </a:t>
            </a:r>
            <a:r>
              <a:rPr lang="ru-RU" sz="1600" dirty="0" err="1">
                <a:latin typeface="Arial Narrow" panose="020B0606020202030204" pitchFamily="34" charset="0"/>
                <a:ea typeface="Arial" charset="0"/>
                <a:cs typeface="Arial" charset="0"/>
              </a:rPr>
              <a:t>супергидрофобных</a:t>
            </a:r>
            <a:r>
              <a:rPr lang="ru-RU" sz="1600" dirty="0">
                <a:latin typeface="Arial Narrow" panose="020B0606020202030204" pitchFamily="34" charset="0"/>
                <a:ea typeface="Arial" charset="0"/>
                <a:cs typeface="Arial" charset="0"/>
              </a:rPr>
              <a:t> материалов для покрытий</a:t>
            </a:r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.</a:t>
            </a:r>
          </a:p>
          <a:p>
            <a:pPr lvl="1"/>
            <a:r>
              <a:rPr lang="ru-RU" sz="1600" dirty="0">
                <a:latin typeface="Arial Narrow" panose="020B0606020202030204" pitchFamily="34" charset="0"/>
                <a:ea typeface="Arial" charset="0"/>
                <a:cs typeface="Arial" charset="0"/>
              </a:rPr>
              <a:t>Новые твердые </a:t>
            </a:r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добавки в виде сульфидов, карбидов, нитридов </a:t>
            </a:r>
            <a:r>
              <a:rPr lang="ru-RU" sz="1600" dirty="0">
                <a:latin typeface="Arial Narrow" panose="020B0606020202030204" pitchFamily="34" charset="0"/>
                <a:ea typeface="Arial" charset="0"/>
                <a:cs typeface="Arial" charset="0"/>
              </a:rPr>
              <a:t>и их комбинации, которые будут использоваться в качестве </a:t>
            </a:r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присадок, также, как в настоящее время используются углерод в виде графита </a:t>
            </a:r>
            <a:r>
              <a:rPr lang="ru-RU" sz="1600" dirty="0">
                <a:latin typeface="Arial Narrow" panose="020B0606020202030204" pitchFamily="34" charset="0"/>
                <a:ea typeface="Arial" charset="0"/>
                <a:cs typeface="Arial" charset="0"/>
              </a:rPr>
              <a:t>или сульфид </a:t>
            </a:r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молибдена.</a:t>
            </a:r>
          </a:p>
          <a:p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Тесное сотрудничество с Университетом Восточной Финляндии:</a:t>
            </a: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lvl="1"/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Высокая компетентность, специализация в области материаловедения, уникальное оборудование.</a:t>
            </a:r>
            <a:endParaRPr lang="fi-FI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320" y="5485922"/>
            <a:ext cx="1243956" cy="987847"/>
          </a:xfrm>
          <a:prstGeom prst="rect">
            <a:avLst/>
          </a:prstGeom>
        </p:spPr>
      </p:pic>
      <p:pic>
        <p:nvPicPr>
          <p:cNvPr id="14" name="Kuva 5">
            <a:extLst>
              <a:ext uri="{FF2B5EF4-FFF2-40B4-BE49-F238E27FC236}">
                <a16:creationId xmlns:a16="http://schemas.microsoft.com/office/drawing/2014/main" id="{FD4559FE-2F88-4677-B4DE-460E41B9EB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5" t="6844" r="6791" b="7294"/>
          <a:stretch/>
        </p:blipFill>
        <p:spPr>
          <a:xfrm>
            <a:off x="9379951" y="4707090"/>
            <a:ext cx="2711525" cy="200196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E64AABC1-7B3B-4EF7-BBB1-A1E7333C35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54" y="75054"/>
            <a:ext cx="2838261" cy="719813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EBA53BC-96CA-4C84-A296-F95F46305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304" y="2087760"/>
            <a:ext cx="2016821" cy="2487407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808D71CB-6FC8-49D6-B1D1-11C31D94C3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160" b="31356"/>
          <a:stretch/>
        </p:blipFill>
        <p:spPr>
          <a:xfrm>
            <a:off x="9594476" y="1102110"/>
            <a:ext cx="2282479" cy="82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070" y="236210"/>
            <a:ext cx="5224463" cy="46652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PURE </a:t>
            </a:r>
            <a:r>
              <a:rPr lang="ru-RU" b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МАЗИ СКОЛЬЖЕНИЯ </a:t>
            </a:r>
            <a:endParaRPr kumimoji="0" lang="fi-FI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64AABC1-7B3B-4EF7-BBB1-A1E7333C35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54" y="75054"/>
            <a:ext cx="2838261" cy="71981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63B556-17CA-4188-8555-F5B3DA4F5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470" y="1182624"/>
            <a:ext cx="7411017" cy="46847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Arial Narrow" panose="020B0606020202030204" pitchFamily="34" charset="0"/>
                <a:ea typeface="Arial" charset="0"/>
                <a:cs typeface="Arial" charset="0"/>
              </a:rPr>
              <a:t>Стеарат цинка и полидиметилсилоксан с алифатическими группами </a:t>
            </a:r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(силикон) </a:t>
            </a:r>
            <a:r>
              <a:rPr lang="ru-RU" sz="1600" dirty="0">
                <a:latin typeface="Arial Narrow" panose="020B0606020202030204" pitchFamily="34" charset="0"/>
                <a:ea typeface="Arial" charset="0"/>
                <a:cs typeface="Arial" charset="0"/>
              </a:rPr>
              <a:t>используются в качестве </a:t>
            </a:r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нефторированных добавок в углеводородных мазях скольжения для улучшения рабочих характеристик путём повышения износостойкости и грязеотталкивающих свойств. Данные добавки эффективно повышают гидрофобность мазей скольжения и снижают коэффициент трения скольжения.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 Narrow" panose="020B0606020202030204" pitchFamily="34" charset="0"/>
                <a:ea typeface="Arial" charset="0"/>
                <a:cs typeface="Arial" charset="0"/>
              </a:rPr>
              <a:t>Pure </a:t>
            </a:r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мази скольжения могут быть в твердой форме и наноситься на скользящую поверхность лыж традиционным способом с использованием смазочного утюга. </a:t>
            </a: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 Narrow" panose="020B0606020202030204" pitchFamily="34" charset="0"/>
                <a:ea typeface="Arial" charset="0"/>
                <a:cs typeface="Arial" charset="0"/>
              </a:rPr>
              <a:t>Pure </a:t>
            </a:r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мази скольжения могут быть в жидкой форме с использованием органических растворителей и наноситься на скользящую поверхность лыж при помощи аппликаторов.</a:t>
            </a: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 Narrow" panose="020B0606020202030204" pitchFamily="34" charset="0"/>
                <a:ea typeface="Arial" charset="0"/>
                <a:cs typeface="Arial" charset="0"/>
              </a:rPr>
              <a:t>Pure </a:t>
            </a:r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мази скольжения могут быть в виде порошка и использоваться как финальное покрытие, которое наносится на скользящую поверхность при подготовке лыж к соревнованиям.</a:t>
            </a: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Заявка на патент «Улучшение скользящих свойств экипировки для зимних видов спорта» подана в Финское бюро регистрации патентов.</a:t>
            </a:r>
            <a:r>
              <a:rPr lang="en-US" sz="1600" dirty="0" smtClean="0">
                <a:latin typeface="Arial Narrow" panose="020B0606020202030204" pitchFamily="34" charset="0"/>
                <a:ea typeface="Arial" charset="0"/>
                <a:cs typeface="Arial" charset="0"/>
              </a:rPr>
              <a:t> </a:t>
            </a:r>
            <a:endParaRPr lang="en-US" sz="1600" dirty="0"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B978B4D-CC27-4338-B6E2-105C9B9850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5" t="11074" r="27830" b="16686"/>
          <a:stretch/>
        </p:blipFill>
        <p:spPr>
          <a:xfrm>
            <a:off x="9238754" y="702736"/>
            <a:ext cx="2198608" cy="326967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25713AD-4345-43DC-88E9-8D69B2A495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1" t="4918" r="37453" b="5304"/>
          <a:stretch/>
        </p:blipFill>
        <p:spPr>
          <a:xfrm>
            <a:off x="7544053" y="1670447"/>
            <a:ext cx="1703614" cy="445889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3711F3C-481D-4D32-B517-94C150D200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3" r="34415" b="8890"/>
          <a:stretch/>
        </p:blipFill>
        <p:spPr>
          <a:xfrm>
            <a:off x="9765745" y="3632967"/>
            <a:ext cx="1536596" cy="310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orakulmio 26">
            <a:extLst>
              <a:ext uri="{FF2B5EF4-FFF2-40B4-BE49-F238E27FC236}">
                <a16:creationId xmlns:a16="http://schemas.microsoft.com/office/drawing/2014/main" id="{3F78883C-CAA7-431A-B6E0-22CC7957359F}"/>
              </a:ext>
            </a:extLst>
          </p:cNvPr>
          <p:cNvSpPr/>
          <p:nvPr/>
        </p:nvSpPr>
        <p:spPr>
          <a:xfrm>
            <a:off x="0" y="3362036"/>
            <a:ext cx="851767" cy="349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4EE3F32-DD89-44E0-A255-E0230A582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96" y="210491"/>
            <a:ext cx="9477210" cy="481556"/>
          </a:xfrm>
        </p:spPr>
        <p:txBody>
          <a:bodyPr>
            <a:normAutofit/>
          </a:bodyPr>
          <a:lstStyle/>
          <a:p>
            <a:r>
              <a:rPr lang="ru-RU" sz="2500" cap="all" dirty="0" smtClean="0">
                <a:latin typeface="Arial Narrow" panose="020B0606020202030204" pitchFamily="34" charset="0"/>
                <a:cs typeface="Arial"/>
              </a:rPr>
              <a:t>ДВЕ КОНЦЕПЦИИ ПРОДУКТОВ</a:t>
            </a:r>
            <a:endParaRPr lang="fi-FI" sz="2500" dirty="0">
              <a:latin typeface="Arial Narrow" panose="020B0606020202030204" pitchFamily="34" charset="0"/>
            </a:endParaRPr>
          </a:p>
        </p:txBody>
      </p:sp>
      <p:sp>
        <p:nvSpPr>
          <p:cNvPr id="4" name="Tasakylkinen kolmio 3">
            <a:extLst>
              <a:ext uri="{FF2B5EF4-FFF2-40B4-BE49-F238E27FC236}">
                <a16:creationId xmlns:a16="http://schemas.microsoft.com/office/drawing/2014/main" id="{0C9B95B8-B14E-4BFF-9E53-0BF3F227D427}"/>
              </a:ext>
            </a:extLst>
          </p:cNvPr>
          <p:cNvSpPr/>
          <p:nvPr/>
        </p:nvSpPr>
        <p:spPr>
          <a:xfrm>
            <a:off x="5515705" y="1211928"/>
            <a:ext cx="6593171" cy="555900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Kuva 27" descr="Kuva, joka sisältää kohteen sisä, pullo, istuminen, keltainen&#10;&#10;Kuvaus luotu, korkea luotettavuus">
            <a:extLst>
              <a:ext uri="{FF2B5EF4-FFF2-40B4-BE49-F238E27FC236}">
                <a16:creationId xmlns:a16="http://schemas.microsoft.com/office/drawing/2014/main" id="{964B88C0-0882-45FB-BF24-4F5092FE90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11" y="5570629"/>
            <a:ext cx="316344" cy="989262"/>
          </a:xfrm>
          <a:prstGeom prst="rect">
            <a:avLst/>
          </a:prstGeom>
        </p:spPr>
      </p:pic>
      <p:pic>
        <p:nvPicPr>
          <p:cNvPr id="29" name="Kuva 28" descr="Kuva, joka sisältää kohteen sisä, istuminen&#10;&#10;Kuvaus luotu, korkea luotettavuus">
            <a:extLst>
              <a:ext uri="{FF2B5EF4-FFF2-40B4-BE49-F238E27FC236}">
                <a16:creationId xmlns:a16="http://schemas.microsoft.com/office/drawing/2014/main" id="{4ABAFF8D-AFD3-476C-B4E4-B25CA6B6CB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762" y="5580413"/>
            <a:ext cx="316344" cy="989262"/>
          </a:xfrm>
          <a:prstGeom prst="rect">
            <a:avLst/>
          </a:prstGeom>
        </p:spPr>
      </p:pic>
      <p:pic>
        <p:nvPicPr>
          <p:cNvPr id="30" name="Kuva 29" descr="Kuva, joka sisältää kohteen sisä, vihreä, pullo, istuminen&#10;&#10;Kuvaus luotu, erittäin korkea luotettavuus">
            <a:extLst>
              <a:ext uri="{FF2B5EF4-FFF2-40B4-BE49-F238E27FC236}">
                <a16:creationId xmlns:a16="http://schemas.microsoft.com/office/drawing/2014/main" id="{9DC51A35-9563-4430-89C3-A473C9E7D1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71" y="5580413"/>
            <a:ext cx="316344" cy="989262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1B3FF780-6901-426A-96C0-F2D731637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775" y="4429746"/>
            <a:ext cx="316564" cy="989262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5A335513-A6BC-4B27-8951-EF1CB79B0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3636" y="4440655"/>
            <a:ext cx="316564" cy="989262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797F6507-43C7-4828-8231-6A9560E4CF6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11" y="4451244"/>
            <a:ext cx="316344" cy="989262"/>
          </a:xfrm>
          <a:prstGeom prst="rect">
            <a:avLst/>
          </a:prstGeom>
        </p:spPr>
      </p:pic>
      <p:pic>
        <p:nvPicPr>
          <p:cNvPr id="34" name="Sisällön paikkamerkki 6">
            <a:extLst>
              <a:ext uri="{FF2B5EF4-FFF2-40B4-BE49-F238E27FC236}">
                <a16:creationId xmlns:a16="http://schemas.microsoft.com/office/drawing/2014/main" id="{1687CE74-56A3-4173-979D-F7AD8DED9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656" y="3317273"/>
            <a:ext cx="267487" cy="958837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8EFBB4A6-67C4-4CF7-BC19-0D00268CE39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59" y="3328787"/>
            <a:ext cx="267487" cy="960216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73EDCC18-84E2-4C3C-A949-9DA25FE864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114" y="3339901"/>
            <a:ext cx="267488" cy="955908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8E90FEA1-912C-4111-BBA6-6E58C3A585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4" r="26782"/>
          <a:stretch/>
        </p:blipFill>
        <p:spPr>
          <a:xfrm>
            <a:off x="8600466" y="1911062"/>
            <a:ext cx="565083" cy="1224000"/>
          </a:xfrm>
          <a:prstGeom prst="rect">
            <a:avLst/>
          </a:prstGeom>
        </p:spPr>
      </p:pic>
      <p:sp>
        <p:nvSpPr>
          <p:cNvPr id="37" name="Tasakylkinen kolmio 36">
            <a:extLst>
              <a:ext uri="{FF2B5EF4-FFF2-40B4-BE49-F238E27FC236}">
                <a16:creationId xmlns:a16="http://schemas.microsoft.com/office/drawing/2014/main" id="{C781BD7C-A37B-446F-8FE5-660CB8805269}"/>
              </a:ext>
            </a:extLst>
          </p:cNvPr>
          <p:cNvSpPr/>
          <p:nvPr/>
        </p:nvSpPr>
        <p:spPr>
          <a:xfrm>
            <a:off x="274050" y="1207310"/>
            <a:ext cx="6593171" cy="555900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F6A62A4-8D65-4BA4-90D4-B0C1B335D61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65" y="5569894"/>
            <a:ext cx="1538416" cy="1152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A063E37-96FB-4B2D-9361-47FE6C69B68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27" y="5570629"/>
            <a:ext cx="1538416" cy="1152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113619C-346B-49C2-A4C5-1213B148394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11" y="5570629"/>
            <a:ext cx="1538416" cy="1152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7B42ACAD-9D07-4920-8A13-CA0C8A2B385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82" y="4475657"/>
            <a:ext cx="1538416" cy="115200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BCEA54D6-7B3F-4A4D-8AEF-D3FA9E5E680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27" y="4445668"/>
            <a:ext cx="1538416" cy="115200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551C981C-5805-47DD-A1E4-D9B67824023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24" y="4472706"/>
            <a:ext cx="1538416" cy="1152000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EA2D3778-1ADB-45C4-92BA-F6A3BACEDEF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01" y="3214871"/>
            <a:ext cx="1538419" cy="1152000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9A24CA2E-8E9F-4E26-A167-5864073FDF3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44" y="3225107"/>
            <a:ext cx="1538419" cy="1152000"/>
          </a:xfrm>
          <a:prstGeom prst="rect">
            <a:avLst/>
          </a:prstGeom>
        </p:spPr>
      </p:pic>
      <p:pic>
        <p:nvPicPr>
          <p:cNvPr id="41" name="Kuva 40">
            <a:extLst>
              <a:ext uri="{FF2B5EF4-FFF2-40B4-BE49-F238E27FC236}">
                <a16:creationId xmlns:a16="http://schemas.microsoft.com/office/drawing/2014/main" id="{AF1CC1FF-6557-483D-A82C-00DE8D5D066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01" y="3238626"/>
            <a:ext cx="1538419" cy="1152000"/>
          </a:xfrm>
          <a:prstGeom prst="rect">
            <a:avLst/>
          </a:prstGeom>
        </p:spPr>
      </p:pic>
      <p:pic>
        <p:nvPicPr>
          <p:cNvPr id="43" name="Kuva 42">
            <a:extLst>
              <a:ext uri="{FF2B5EF4-FFF2-40B4-BE49-F238E27FC236}">
                <a16:creationId xmlns:a16="http://schemas.microsoft.com/office/drawing/2014/main" id="{5261D07B-1BCB-4616-A43E-FCE8209AE27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26" y="1947062"/>
            <a:ext cx="1538417" cy="1152000"/>
          </a:xfrm>
          <a:prstGeom prst="rect">
            <a:avLst/>
          </a:prstGeom>
        </p:spPr>
      </p:pic>
      <p:pic>
        <p:nvPicPr>
          <p:cNvPr id="38" name="Kuva 37">
            <a:extLst>
              <a:ext uri="{FF2B5EF4-FFF2-40B4-BE49-F238E27FC236}">
                <a16:creationId xmlns:a16="http://schemas.microsoft.com/office/drawing/2014/main" id="{D4B03C89-9601-498E-84C6-729FB2FF835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09" y="113311"/>
            <a:ext cx="2586319" cy="6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2F3DF714-3667-49BD-B81F-D96EFB16A8D4" descr="729D8EC3-08B8-4950-A8BF-473A7E74535A">
            <a:extLst>
              <a:ext uri="{FF2B5EF4-FFF2-40B4-BE49-F238E27FC236}">
                <a16:creationId xmlns:a16="http://schemas.microsoft.com/office/drawing/2014/main" id="{C683834E-965A-4A96-8F5B-BD36B4A4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71" y="894280"/>
            <a:ext cx="7367457" cy="59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367474EA-8724-4133-8D4C-D458A2D06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98" y="5633172"/>
            <a:ext cx="3795023" cy="9035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812" y="387240"/>
            <a:ext cx="11581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Arial Black" charset="0"/>
                <a:cs typeface="Arial Black" charset="0"/>
              </a:rPr>
              <a:t>БУДУЩЕЕ ЗА ЖИДКИМИ МАЗЯМИ СКОЛЬЖЕНИЯ</a:t>
            </a:r>
            <a:endParaRPr lang="fi-FI" sz="3600" b="1" dirty="0">
              <a:solidFill>
                <a:schemeClr val="bg1"/>
              </a:solidFill>
              <a:latin typeface="Arial Narrow" panose="020B0606020202030204" pitchFamily="34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3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7637</TotalTime>
  <Words>2423</Words>
  <Application>Microsoft Office PowerPoint</Application>
  <PresentationFormat>Widescreen</PresentationFormat>
  <Paragraphs>248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Arial Narrow</vt:lpstr>
      <vt:lpstr>AvenirNext LT Pro Bold</vt:lpstr>
      <vt:lpstr>Calibri</vt:lpstr>
      <vt:lpstr>Calibri Light</vt:lpstr>
      <vt:lpstr>Office-teema</vt:lpstr>
      <vt:lpstr>1_Office-teema</vt:lpstr>
      <vt:lpstr>2_Office-teema</vt:lpstr>
      <vt:lpstr>PowerPoint Presentation</vt:lpstr>
      <vt:lpstr>PowerPoint Presentation</vt:lpstr>
      <vt:lpstr>PowerPoint Presentation</vt:lpstr>
      <vt:lpstr>PowerPoint Presentation</vt:lpstr>
      <vt:lpstr>Ограничения по использованию фторированных добавок</vt:lpstr>
      <vt:lpstr>PowerPoint Presentation</vt:lpstr>
      <vt:lpstr>PowerPoint Presentation</vt:lpstr>
      <vt:lpstr>ДВЕ КОНЦЕПЦИИ ПРОДУКТОВ</vt:lpstr>
      <vt:lpstr>PowerPoint Presentation</vt:lpstr>
      <vt:lpstr>PowerPoint Presentation</vt:lpstr>
      <vt:lpstr>PURE ЖИДКИЕ МАЗИ СКОЛЬЖЕНИЯ</vt:lpstr>
      <vt:lpstr>PowerPoint Presentation</vt:lpstr>
      <vt:lpstr>PURE ONE ЖИДКИЕ МАЗИ СКОЛЬЖЕНИЯ</vt:lpstr>
      <vt:lpstr>PURE UP ЖИДКИЕ МАЗИ СКОЛЬЖЕНИЯ</vt:lpstr>
      <vt:lpstr>PURE PRO ЖИДКИЕ МАЗИ СКОЛЬЖЕНИЯ</vt:lpstr>
      <vt:lpstr>PURE RACE ЖИДКИЕ МАЗИ СКОЛЬЖЕНИЯ</vt:lpstr>
      <vt:lpstr>PURE CLEAN&amp;GLIDE СМЫВКИ-КОНДИЦИОНЕРЫ</vt:lpstr>
      <vt:lpstr>PURE SKIN ПРОДУКТЫ ДЛЯ ЛЫЖ С КАМУСОМ</vt:lpstr>
      <vt:lpstr>PURE МАЗИ СКОЛЬЖЕНИЯ</vt:lpstr>
      <vt:lpstr>PowerPoint Presentation</vt:lpstr>
      <vt:lpstr>PURE ONE МАЗИ СКОЛЬЖЕНИЯ</vt:lpstr>
      <vt:lpstr>PURE UP МАЗИ СКОЛЬЖЕНИЯ</vt:lpstr>
      <vt:lpstr>PURE PRO МАЗИ СКОЛЬЖЕНИЯ</vt:lpstr>
      <vt:lpstr>PURE RACE ПОРОШКИ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Kristian Sotti</dc:creator>
  <cp:lastModifiedBy>Ivanov Sergei Marketing</cp:lastModifiedBy>
  <cp:revision>536</cp:revision>
  <dcterms:created xsi:type="dcterms:W3CDTF">2018-09-17T11:48:46Z</dcterms:created>
  <dcterms:modified xsi:type="dcterms:W3CDTF">2020-01-20T08:12:03Z</dcterms:modified>
</cp:coreProperties>
</file>