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348" r:id="rId27"/>
    <p:sldId id="285" r:id="rId28"/>
    <p:sldId id="286" r:id="rId29"/>
    <p:sldId id="287" r:id="rId30"/>
    <p:sldId id="346" r:id="rId31"/>
    <p:sldId id="290" r:id="rId32"/>
    <p:sldId id="291" r:id="rId33"/>
    <p:sldId id="292" r:id="rId34"/>
    <p:sldId id="294" r:id="rId35"/>
    <p:sldId id="295" r:id="rId36"/>
    <p:sldId id="297" r:id="rId37"/>
    <p:sldId id="300" r:id="rId38"/>
    <p:sldId id="301" r:id="rId39"/>
    <p:sldId id="303" r:id="rId40"/>
    <p:sldId id="304" r:id="rId41"/>
    <p:sldId id="305" r:id="rId42"/>
    <p:sldId id="307" r:id="rId43"/>
    <p:sldId id="309" r:id="rId44"/>
    <p:sldId id="310" r:id="rId45"/>
    <p:sldId id="311" r:id="rId46"/>
    <p:sldId id="314" r:id="rId47"/>
    <p:sldId id="315" r:id="rId48"/>
    <p:sldId id="318" r:id="rId49"/>
    <p:sldId id="321" r:id="rId50"/>
    <p:sldId id="322" r:id="rId51"/>
    <p:sldId id="323" r:id="rId52"/>
    <p:sldId id="325" r:id="rId53"/>
    <p:sldId id="327" r:id="rId54"/>
    <p:sldId id="326" r:id="rId55"/>
    <p:sldId id="328" r:id="rId56"/>
    <p:sldId id="329" r:id="rId57"/>
    <p:sldId id="331" r:id="rId58"/>
    <p:sldId id="332" r:id="rId59"/>
    <p:sldId id="339" r:id="rId60"/>
    <p:sldId id="340" r:id="rId61"/>
    <p:sldId id="341" r:id="rId62"/>
    <p:sldId id="342" r:id="rId63"/>
    <p:sldId id="343" r:id="rId64"/>
    <p:sldId id="344" r:id="rId65"/>
    <p:sldId id="345" r:id="rId66"/>
  </p:sldIdLst>
  <p:sldSz cx="9156700" cy="5143500"/>
  <p:notesSz cx="9156700" cy="51435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417C8B-DB2C-47F1-A3B4-190DD46BB333}">
          <p14:sldIdLst>
            <p14:sldId id="256"/>
            <p14:sldId id="257"/>
            <p14:sldId id="258"/>
            <p14:sldId id="259"/>
            <p14:sldId id="260"/>
            <p14:sldId id="262"/>
            <p14:sldId id="263"/>
            <p14:sldId id="264"/>
            <p14:sldId id="265"/>
            <p14:sldId id="266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0"/>
            <p14:sldId id="281"/>
            <p14:sldId id="282"/>
            <p14:sldId id="283"/>
            <p14:sldId id="348"/>
            <p14:sldId id="285"/>
            <p14:sldId id="286"/>
            <p14:sldId id="287"/>
            <p14:sldId id="346"/>
            <p14:sldId id="290"/>
            <p14:sldId id="291"/>
            <p14:sldId id="292"/>
            <p14:sldId id="294"/>
            <p14:sldId id="295"/>
            <p14:sldId id="297"/>
            <p14:sldId id="300"/>
            <p14:sldId id="301"/>
            <p14:sldId id="303"/>
            <p14:sldId id="304"/>
            <p14:sldId id="305"/>
            <p14:sldId id="307"/>
            <p14:sldId id="309"/>
            <p14:sldId id="310"/>
            <p14:sldId id="311"/>
            <p14:sldId id="314"/>
            <p14:sldId id="315"/>
            <p14:sldId id="318"/>
            <p14:sldId id="321"/>
            <p14:sldId id="322"/>
            <p14:sldId id="323"/>
            <p14:sldId id="325"/>
            <p14:sldId id="327"/>
            <p14:sldId id="326"/>
            <p14:sldId id="328"/>
            <p14:sldId id="329"/>
            <p14:sldId id="331"/>
            <p14:sldId id="332"/>
            <p14:sldId id="339"/>
            <p14:sldId id="340"/>
            <p14:sldId id="341"/>
            <p14:sldId id="342"/>
            <p14:sldId id="343"/>
            <p14:sldId id="344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3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2024" y="3863186"/>
            <a:ext cx="8199950" cy="1024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72024" y="3863186"/>
            <a:ext cx="8199950" cy="1024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53525" cy="4903470"/>
          </a:xfrm>
          <a:custGeom>
            <a:avLst/>
            <a:gdLst/>
            <a:ahLst/>
            <a:cxnLst/>
            <a:rect l="l" t="t" r="r" b="b"/>
            <a:pathLst>
              <a:path w="9153525" h="4903470">
                <a:moveTo>
                  <a:pt x="0" y="4903199"/>
                </a:moveTo>
                <a:lnTo>
                  <a:pt x="9153144" y="4903199"/>
                </a:lnTo>
                <a:lnTo>
                  <a:pt x="9153144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874" y="468322"/>
            <a:ext cx="831425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697" y="2561487"/>
            <a:ext cx="8138604" cy="1076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1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36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2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0.jp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0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36.jp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2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12.jp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2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20.jp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8.jpg"/><Relationship Id="rId4" Type="http://schemas.openxmlformats.org/officeDocument/2006/relationships/image" Target="../media/image6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69.jpg"/><Relationship Id="rId4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83.jpg"/><Relationship Id="rId4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78.jpg"/><Relationship Id="rId4" Type="http://schemas.openxmlformats.org/officeDocument/2006/relationships/image" Target="../media/image6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2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8.jpg"/><Relationship Id="rId4" Type="http://schemas.openxmlformats.org/officeDocument/2006/relationships/image" Target="../media/image6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36.jp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36.jpg"/><Relationship Id="rId4" Type="http://schemas.openxmlformats.org/officeDocument/2006/relationships/image" Target="../media/image2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69.jpg"/><Relationship Id="rId4" Type="http://schemas.openxmlformats.org/officeDocument/2006/relationships/image" Target="../media/image3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69.jpg"/><Relationship Id="rId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69.jpg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12.jpg"/><Relationship Id="rId4" Type="http://schemas.openxmlformats.org/officeDocument/2006/relationships/image" Target="../media/image2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20.jp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9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68.jpg"/><Relationship Id="rId4" Type="http://schemas.openxmlformats.org/officeDocument/2006/relationships/image" Target="../media/image3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69.jpg"/><Relationship Id="rId4" Type="http://schemas.openxmlformats.org/officeDocument/2006/relationships/image" Target="../media/image11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69.jpg"/><Relationship Id="rId4" Type="http://schemas.openxmlformats.org/officeDocument/2006/relationships/image" Target="../media/image113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12.jp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20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3.jpg"/><Relationship Id="rId4" Type="http://schemas.openxmlformats.org/officeDocument/2006/relationships/image" Target="../media/image7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1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1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59156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0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RACE	SKATING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5566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CARBONLITE SKATE</a:t>
            </a:r>
            <a:r>
              <a:rPr spc="-95" dirty="0"/>
              <a:t> </a:t>
            </a:r>
            <a:r>
              <a:rPr dirty="0"/>
              <a:t>WS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2714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CARBONLITE SKATE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20" dirty="0" smtClean="0">
                <a:latin typeface="Arial Narrow"/>
                <a:cs typeface="Arial Narrow"/>
              </a:rPr>
              <a:t>Обновленная профессиональная </a:t>
            </a:r>
            <a:r>
              <a:rPr lang="ru-RU" sz="1000" spc="-20" dirty="0">
                <a:latin typeface="Arial Narrow"/>
                <a:cs typeface="Arial Narrow"/>
              </a:rPr>
              <a:t>коньковая модель для женщин. Гоночные технологии: Новая карбоновая манжета </a:t>
            </a:r>
            <a:r>
              <a:rPr lang="en-US" sz="1000" spc="-5" dirty="0">
                <a:latin typeface="Arial Narrow"/>
                <a:cs typeface="Arial Narrow"/>
              </a:rPr>
              <a:t>World </a:t>
            </a:r>
            <a:r>
              <a:rPr lang="en-US" sz="1000" dirty="0">
                <a:latin typeface="Arial Narrow"/>
                <a:cs typeface="Arial Narrow"/>
              </a:rPr>
              <a:t>Cup  Carbon</a:t>
            </a:r>
            <a:r>
              <a:rPr lang="en-US" sz="1000" spc="-90" dirty="0">
                <a:latin typeface="Arial Narrow"/>
                <a:cs typeface="Arial Narrow"/>
              </a:rPr>
              <a:t> </a:t>
            </a:r>
            <a:r>
              <a:rPr lang="en-US" sz="1000" spc="-5" dirty="0">
                <a:latin typeface="Arial Narrow"/>
                <a:cs typeface="Arial Narrow"/>
              </a:rPr>
              <a:t>Cuff</a:t>
            </a:r>
            <a:r>
              <a:rPr lang="ru-RU" sz="1000" dirty="0">
                <a:latin typeface="Arial Narrow"/>
                <a:cs typeface="Arial Narrow"/>
              </a:rPr>
              <a:t>, вставка</a:t>
            </a:r>
            <a:r>
              <a:rPr lang="ru-RU" sz="1000" spc="-20" dirty="0">
                <a:latin typeface="Arial Narrow"/>
                <a:cs typeface="Arial Narrow"/>
              </a:rPr>
              <a:t> </a:t>
            </a:r>
            <a:r>
              <a:rPr lang="ru-RU" sz="1000" spc="-20" dirty="0" err="1">
                <a:latin typeface="Arial Narrow"/>
                <a:cs typeface="Arial Narrow"/>
              </a:rPr>
              <a:t>Carbon</a:t>
            </a:r>
            <a:r>
              <a:rPr lang="ru-RU" sz="1000" spc="-20" dirty="0">
                <a:latin typeface="Arial Narrow"/>
                <a:cs typeface="Arial Narrow"/>
              </a:rPr>
              <a:t> </a:t>
            </a:r>
            <a:r>
              <a:rPr lang="ru-RU" sz="1000" spc="-20" dirty="0" err="1">
                <a:latin typeface="Arial Narrow"/>
                <a:cs typeface="Arial Narrow"/>
              </a:rPr>
              <a:t>Heel</a:t>
            </a:r>
            <a:r>
              <a:rPr lang="ru-RU" sz="1000" spc="-20" dirty="0">
                <a:latin typeface="Arial Narrow"/>
                <a:cs typeface="Arial Narrow"/>
              </a:rPr>
              <a:t> </a:t>
            </a:r>
            <a:r>
              <a:rPr lang="ru-RU" sz="1000" spc="-20" dirty="0" err="1">
                <a:latin typeface="Arial Narrow"/>
                <a:cs typeface="Arial Narrow"/>
              </a:rPr>
              <a:t>Counter</a:t>
            </a:r>
            <a:r>
              <a:rPr lang="ru-RU" sz="1000" spc="-20" dirty="0">
                <a:latin typeface="Arial Narrow"/>
                <a:cs typeface="Arial Narrow"/>
              </a:rPr>
              <a:t>, облегченная колодка, дышащая мембрана </a:t>
            </a:r>
            <a:r>
              <a:rPr lang="ru-RU" sz="1000" spc="-20" dirty="0" err="1">
                <a:latin typeface="Arial Narrow"/>
                <a:cs typeface="Arial Narrow"/>
              </a:rPr>
              <a:t>Triple</a:t>
            </a:r>
            <a:r>
              <a:rPr lang="ru-RU" sz="1000" spc="-20" dirty="0">
                <a:latin typeface="Arial Narrow"/>
                <a:cs typeface="Arial Narrow"/>
              </a:rPr>
              <a:t>-F обеспечивают максимальный результат и комфорт.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3206115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Легкие профессиональные ботинки</a:t>
            </a:r>
          </a:p>
          <a:p>
            <a:pPr marL="12700" marR="5080">
              <a:lnSpc>
                <a:spcPts val="1150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Технологии, проверенные на Кубке мира</a:t>
            </a:r>
          </a:p>
          <a:p>
            <a:pPr marL="12700" marR="5080">
              <a:lnSpc>
                <a:spcPts val="1150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Хорошая устойчивость и поддержка голеностопа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0426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spc="-10" dirty="0">
                <a:latin typeface="Arial Narrow"/>
                <a:cs typeface="Arial Narrow"/>
              </a:rPr>
              <a:t>S11520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36-43 HS spacer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included  TURNAMIC® Race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01366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49339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Heel  Counter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4737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Cup  Carbon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5207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82333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RACE </a:t>
            </a:r>
            <a:r>
              <a:rPr sz="1000" spc="-5" dirty="0">
                <a:latin typeface="Arial Narrow"/>
                <a:cs typeface="Arial Narrow"/>
              </a:rPr>
              <a:t>CODE;World </a:t>
            </a:r>
            <a:r>
              <a:rPr sz="1000" dirty="0">
                <a:latin typeface="Arial Narrow"/>
                <a:cs typeface="Arial Narrow"/>
              </a:rPr>
              <a:t>Cup Carbon </a:t>
            </a:r>
            <a:r>
              <a:rPr sz="1000" spc="-5" dirty="0">
                <a:latin typeface="Arial Narrow"/>
                <a:cs typeface="Arial Narrow"/>
              </a:rPr>
              <a:t>Cuff;Carbon </a:t>
            </a:r>
            <a:r>
              <a:rPr sz="1000" dirty="0">
                <a:latin typeface="Arial Narrow"/>
                <a:cs typeface="Arial Narrow"/>
              </a:rPr>
              <a:t>Heel Counter;Fischer Speed  Lock;Heel Fit Strap;Sealed Zipper;Zero Play Hinge;Easy Entry Loops;Extended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Fit  System;Thermo Insole;Fischer Fresh;Flat Shoelaces;TURNAMIC® Race Skate  Sole;Race Fit Concept;Lace Cover;Nylex</a:t>
            </a:r>
            <a:r>
              <a:rPr sz="1000" spc="-1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Lining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26 500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06628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 SKATE</a:t>
            </a:r>
            <a:r>
              <a:rPr spc="-95" dirty="0"/>
              <a:t> </a:t>
            </a:r>
            <a:r>
              <a:rPr dirty="0"/>
              <a:t>WS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63340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RC SKATE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Коньковая модель для элегантных и спортивных лыжниц. Комфортная женская колодка, жесткая подошва и полимерная манжета обеспечивают отличную устойчивость и поддержку голеностопа.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обеспечивает максимальный комфорт.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691130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облегченная модель</a:t>
            </a:r>
          </a:p>
          <a:p>
            <a:pPr marL="12700" marR="508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Женская колодка</a:t>
            </a:r>
          </a:p>
          <a:p>
            <a:pPr marL="12700" marR="508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Отличная устойчивость и поддержка голеностопа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5189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80772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S16419  36-42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Performance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01366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Hinged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Polymer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55663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Hinged Polymer </a:t>
            </a:r>
            <a:r>
              <a:rPr sz="1000" spc="-5" dirty="0">
                <a:latin typeface="Arial Narrow"/>
                <a:cs typeface="Arial Narrow"/>
              </a:rPr>
              <a:t>Cuff;Injected </a:t>
            </a:r>
            <a:r>
              <a:rPr sz="1000" dirty="0">
                <a:latin typeface="Arial Narrow"/>
                <a:cs typeface="Arial Narrow"/>
              </a:rPr>
              <a:t>Exterior Heel Cap;Fischer Speed </a:t>
            </a:r>
            <a:r>
              <a:rPr sz="1000" spc="-5" dirty="0">
                <a:latin typeface="Arial Narrow"/>
                <a:cs typeface="Arial Narrow"/>
              </a:rPr>
              <a:t>Lock;Triple</a:t>
            </a:r>
            <a:r>
              <a:rPr sz="1000" spc="-2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  Membrane;Thermo Fit;Easy Entry </a:t>
            </a:r>
            <a:r>
              <a:rPr sz="1000" spc="-5" dirty="0">
                <a:latin typeface="Arial Narrow"/>
                <a:cs typeface="Arial Narrow"/>
              </a:rPr>
              <a:t>Loops;Velcro </a:t>
            </a:r>
            <a:r>
              <a:rPr sz="1000" dirty="0">
                <a:latin typeface="Arial Narrow"/>
                <a:cs typeface="Arial Narrow"/>
              </a:rPr>
              <a:t>Strap;Lace Cover;Nylex  Lining;Fischer Fresh;Comfort Guard;Flat Shoelaces;TURNAMIC®  Performance;Ladies Fit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11 9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53949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0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RACE	CLASSIC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402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1325" y="2435564"/>
            <a:ext cx="9404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56402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12334" y="2435564"/>
            <a:ext cx="9340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Carbonlite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4402" y="719212"/>
            <a:ext cx="1645918" cy="201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107920" y="2435564"/>
            <a:ext cx="6394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RCS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8402" y="2826024"/>
            <a:ext cx="1645918" cy="2016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17689" y="4542375"/>
            <a:ext cx="6273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RC5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56402" y="2826024"/>
            <a:ext cx="1645918" cy="2016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65689" y="4542375"/>
            <a:ext cx="6273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RC3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59150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16730" y="2435564"/>
            <a:ext cx="11309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Carbonlite Classic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7300" y="4935824"/>
            <a:ext cx="3469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1" name="object 15"/>
          <p:cNvSpPr/>
          <p:nvPr/>
        </p:nvSpPr>
        <p:spPr>
          <a:xfrm>
            <a:off x="539750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6"/>
          <p:cNvSpPr txBox="1"/>
          <p:nvPr/>
        </p:nvSpPr>
        <p:spPr>
          <a:xfrm>
            <a:off x="794323" y="2435563"/>
            <a:ext cx="11372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 Classic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0226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</a:t>
            </a:r>
            <a:r>
              <a:rPr spc="-90" dirty="0"/>
              <a:t> </a:t>
            </a:r>
            <a:r>
              <a:rPr dirty="0"/>
              <a:t>CLASSIC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1698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SPEEDMAX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Обновленные </a:t>
            </a:r>
            <a:r>
              <a:rPr lang="ru-RU" sz="1000" dirty="0" err="1">
                <a:latin typeface="Arial Narrow"/>
                <a:cs typeface="Arial Narrow"/>
              </a:rPr>
              <a:t>ультралегкие</a:t>
            </a:r>
            <a:r>
              <a:rPr lang="ru-RU" sz="1000" dirty="0">
                <a:latin typeface="Arial Narrow"/>
                <a:cs typeface="Arial Narrow"/>
              </a:rPr>
              <a:t> классические ботинки, разработанные для профессионалов. Карбоновое трехмерное шасси обеспечивает прекрасную боковую поддержку и устойчивость, в то же время сохраняется гибкость в поперечном направлении: от мыска к пятке.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30623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98805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Очень легкие карбоновые ботинки</a:t>
            </a:r>
          </a:p>
          <a:p>
            <a:pPr marL="12700" marR="598805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Технологии, проверенные на Кубке Мира</a:t>
            </a:r>
          </a:p>
          <a:p>
            <a:pPr marL="12700" marR="598805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Отличная боковая поддержка и гибкая подошва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0426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S01419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40-48 HS spacer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included  TURNAMIC®</a:t>
            </a:r>
            <a:r>
              <a:rPr sz="900" spc="-4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Speedmax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16606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Integral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  Chassis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5207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70141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RACE CODE;Integral Carbon Chassis;Internal Molded Heel Cap;Fischer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Speed  Lock;Easy Entry Loops;Extended Fit System;Lace Cover;Sealed Zipper;Nylex  Lining;Fischer Fresh;Thermo Insole;Flat Shoelaces;TURNAMIC® Speedmax  Sole;Race Fit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469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30 900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29755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CARBONLITE</a:t>
            </a:r>
            <a:r>
              <a:rPr spc="-90" dirty="0"/>
              <a:t> </a:t>
            </a:r>
            <a:r>
              <a:rPr dirty="0"/>
              <a:t>CLASSIC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8556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CARBONLITE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 dirty="0">
              <a:latin typeface="Arial Narrow"/>
              <a:cs typeface="Arial Narrow"/>
            </a:endParaRPr>
          </a:p>
          <a:p>
            <a:pPr marL="12700" marR="5080" algn="just">
              <a:lnSpc>
                <a:spcPts val="1150"/>
              </a:lnSpc>
              <a:spcBef>
                <a:spcPts val="525"/>
              </a:spcBef>
            </a:pPr>
            <a:r>
              <a:rPr lang="ru-RU" sz="1000" dirty="0" smtClean="0">
                <a:latin typeface="Arial Narrow"/>
                <a:cs typeface="Arial Narrow"/>
              </a:rPr>
              <a:t>Обновленные очень </a:t>
            </a:r>
            <a:r>
              <a:rPr lang="ru-RU" sz="1000" dirty="0">
                <a:latin typeface="Arial Narrow"/>
                <a:cs typeface="Arial Narrow"/>
              </a:rPr>
              <a:t>легкие классические ботинки для профессиональных спортсменов. Каркасная технология и гоночная подошва для эффективной передачи энергии и контроля над лыжей.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обеспечивает максимальный комфорт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3214783" cy="10060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500"/>
              </a:spcBef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Легкие профессиональные ботинки</a:t>
            </a:r>
          </a:p>
          <a:p>
            <a:pPr marL="12700">
              <a:lnSpc>
                <a:spcPts val="1175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Технологии, проверенные на Кубке мира</a:t>
            </a:r>
          </a:p>
          <a:p>
            <a:pPr marL="12700">
              <a:lnSpc>
                <a:spcPts val="1175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Удобные, хорошая устойчивость и контроль над лыжей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62050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S10520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36-49 HS spacer included  TURNAMIC® Race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782695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RACE CODE;Internal Molded Heel Cap;Fischer Speed Lock;Sealed Zipper;Easy  Entry Loops;Extended Fit System;Fischer Fresh;Thermo Insole;Nylex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Lining;Lace  Cover;Flat Shoelaces;TURNAMIC® Race Classic Sole;Race Fit</a:t>
            </a:r>
            <a:r>
              <a:rPr sz="1000" spc="-3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441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Sealed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Zipper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471111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697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19 </a:t>
            </a:r>
            <a:r>
              <a:rPr lang="ru-RU" dirty="0" smtClean="0"/>
              <a:t>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001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RCS</a:t>
            </a:r>
            <a:r>
              <a:rPr spc="-90" dirty="0"/>
              <a:t> </a:t>
            </a:r>
            <a:r>
              <a:rPr dirty="0"/>
              <a:t>CLASSIC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65442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RCS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Гоночная классическая модель для соревнований и тренировок. Ботинки обеспечивают прекрасное облегание стопы и прямую передачу энергии. 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и удобная шнуровка </a:t>
            </a:r>
            <a:r>
              <a:rPr lang="ru-RU" sz="1000" dirty="0" err="1">
                <a:latin typeface="Arial Narrow"/>
                <a:cs typeface="Arial Narrow"/>
              </a:rPr>
              <a:t>Speed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Lock</a:t>
            </a:r>
            <a:r>
              <a:rPr lang="ru-RU" sz="1000" dirty="0">
                <a:latin typeface="Arial Narrow"/>
                <a:cs typeface="Arial Narrow"/>
              </a:rPr>
              <a:t> создают комфорт при катании.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9099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263525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Отличное соотношение цена/качество</a:t>
            </a:r>
          </a:p>
          <a:p>
            <a:pPr marL="12700" marR="263525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Хорошая устойчивость и контроль над лыжей</a:t>
            </a:r>
          </a:p>
          <a:p>
            <a:pPr marL="12700" marR="263525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Удобные и теплые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6205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8178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S16819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 Race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53815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Internal Molded Heel Cap;Fischer Speed </a:t>
            </a:r>
            <a:r>
              <a:rPr sz="1000" spc="-5" dirty="0">
                <a:latin typeface="Arial Narrow"/>
                <a:cs typeface="Arial Narrow"/>
              </a:rPr>
              <a:t>Lock;Triple </a:t>
            </a:r>
            <a:r>
              <a:rPr sz="1000" dirty="0">
                <a:latin typeface="Arial Narrow"/>
                <a:cs typeface="Arial Narrow"/>
              </a:rPr>
              <a:t>F Membrane;Thermo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Fit;Easy  Entry Loops;Lace Cover;Sealed Zipper;Nylex Lining;Fischer Fresh;Flat  Shoelaces;TURNAMIC® Race Classic Sole;Race Fit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428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Thermo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Fit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71111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14 990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969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RC5</a:t>
            </a:r>
            <a:r>
              <a:rPr spc="-90" dirty="0"/>
              <a:t> </a:t>
            </a:r>
            <a:r>
              <a:rPr dirty="0"/>
              <a:t>CLASSIC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64426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RC5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Спортивная классическая модель для соревнований и тренировок. Новая гоночная подошва для оптимального отталкивания и продвижения вперед.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и удобная шнуровка </a:t>
            </a:r>
            <a:r>
              <a:rPr lang="ru-RU" sz="1000" dirty="0" err="1">
                <a:latin typeface="Arial Narrow"/>
                <a:cs typeface="Arial Narrow"/>
              </a:rPr>
              <a:t>Speed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Lock</a:t>
            </a:r>
            <a:r>
              <a:rPr lang="ru-RU" sz="1000" dirty="0">
                <a:latin typeface="Arial Narrow"/>
                <a:cs typeface="Arial Narrow"/>
              </a:rPr>
              <a:t> обеспечивают комфорт при катании.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461260" cy="10060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облегченная модель</a:t>
            </a:r>
          </a:p>
          <a:p>
            <a:pPr marL="12700" marR="508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Удобные и технологичные</a:t>
            </a:r>
          </a:p>
          <a:p>
            <a:pPr marL="12700" marR="508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Теплые, «дышат», защищают от холода и влаги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6205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8178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S17019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 Race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88740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Injected Exterior Heel Cap;Fischer Speed </a:t>
            </a:r>
            <a:r>
              <a:rPr sz="1000" spc="-5" dirty="0">
                <a:latin typeface="Arial Narrow"/>
                <a:cs typeface="Arial Narrow"/>
              </a:rPr>
              <a:t>Lock;Triple </a:t>
            </a:r>
            <a:r>
              <a:rPr sz="1000" dirty="0">
                <a:latin typeface="Arial Narrow"/>
                <a:cs typeface="Arial Narrow"/>
              </a:rPr>
              <a:t>F Membrane;Thermo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Fit;Easy  Entry Loops;Lace Cover;Sealed Zipper;Nylex Lining;Fischer Fresh;Comfort  Guard;Flat Shoelaces;TURNAMIC® Race Classic Sole;Race Fit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67447"/>
            <a:ext cx="609600" cy="420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428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Thermo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Fit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485898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2783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11 </a:t>
            </a:r>
            <a:r>
              <a:rPr lang="ru-RU" dirty="0" smtClean="0"/>
              <a:t>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969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RC3</a:t>
            </a:r>
            <a:r>
              <a:rPr spc="-90" dirty="0"/>
              <a:t> </a:t>
            </a:r>
            <a:r>
              <a:rPr dirty="0"/>
              <a:t>CLASSIC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2333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RC3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Удобный и легкий классический ботинок для тренировок и соревнований. Новая спортивная подошва обеспечивает облегченное отталкивание и устойчивость.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и удобная шнуровка </a:t>
            </a:r>
            <a:r>
              <a:rPr lang="ru-RU" sz="1000" dirty="0" err="1">
                <a:latin typeface="Arial Narrow"/>
                <a:cs typeface="Arial Narrow"/>
              </a:rPr>
              <a:t>Speed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Lock</a:t>
            </a:r>
            <a:r>
              <a:rPr lang="ru-RU" sz="1000" dirty="0">
                <a:latin typeface="Arial Narrow"/>
                <a:cs typeface="Arial Narrow"/>
              </a:rPr>
              <a:t> обеспечивают комфорт при катании.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503805" cy="10060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модель для любителей</a:t>
            </a:r>
          </a:p>
          <a:p>
            <a:pPr marL="12700" marR="508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Очень легкие</a:t>
            </a:r>
          </a:p>
          <a:p>
            <a:pPr marL="12700" marR="508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Легко надевать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5189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80772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S17219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Performance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48100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Internal Molded Heel Cap;Fischer Speed </a:t>
            </a:r>
            <a:r>
              <a:rPr sz="1000" spc="-5" dirty="0">
                <a:latin typeface="Arial Narrow"/>
                <a:cs typeface="Arial Narrow"/>
              </a:rPr>
              <a:t>Lock;Triple </a:t>
            </a:r>
            <a:r>
              <a:rPr sz="1000" dirty="0">
                <a:latin typeface="Arial Narrow"/>
                <a:cs typeface="Arial Narrow"/>
              </a:rPr>
              <a:t>F Membrane;Thermo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Fit;Lace  Cover;Nylex Lining;Fischer Fresh;Comfort Guard;Flat Shoelaces;TURNAMIC®  Performance;Sport Fit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428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Thermo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Fit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485898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16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9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402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04764" y="2435564"/>
            <a:ext cx="8534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56402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55773" y="2435564"/>
            <a:ext cx="8477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Carbonlite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8402" y="2826024"/>
            <a:ext cx="1645918" cy="201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55361" y="4542375"/>
            <a:ext cx="5524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RCS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56402" y="2826024"/>
            <a:ext cx="1645918" cy="2016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09128" y="4542375"/>
            <a:ext cx="541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RC5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604402" y="2826024"/>
            <a:ext cx="1645918" cy="2016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157128" y="4542375"/>
            <a:ext cx="5410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RC3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078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5731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CLASSIC</a:t>
            </a:r>
            <a:r>
              <a:rPr spc="-95" dirty="0"/>
              <a:t> </a:t>
            </a:r>
            <a:r>
              <a:rPr dirty="0"/>
              <a:t>WS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782476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SPEEDMAX CLASSIC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 err="1">
                <a:latin typeface="Arial Narrow"/>
                <a:cs typeface="Arial Narrow"/>
              </a:rPr>
              <a:t>Ультралегкие</a:t>
            </a:r>
            <a:r>
              <a:rPr lang="ru-RU" sz="1000" dirty="0">
                <a:latin typeface="Arial Narrow"/>
                <a:cs typeface="Arial Narrow"/>
              </a:rPr>
              <a:t> классические ботинки, разработанные для профессиональных спортсменок. Карбоновое трехмерное шасси обеспечивает прекрасную боковую поддержку и устойчивость, в то же время сохраняется гибкость в поперечном направлении: от мыска к пятке. Женская гоночная колодка и привлекательный дизайн.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39767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758825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Стильные и легкие карбоновые ботинки</a:t>
            </a:r>
          </a:p>
          <a:p>
            <a:pPr marL="12700" marR="758825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Разработаны совместно с профессиональными спортсменками</a:t>
            </a:r>
          </a:p>
          <a:p>
            <a:pPr marL="12700" marR="758825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Отличная боковая поддержка и гибкая подошва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0426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S01619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38-42 HS spacer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included  TURNAMIC®</a:t>
            </a:r>
            <a:r>
              <a:rPr sz="900" spc="-4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Speedmax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16606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Integral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  Chassis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5207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70141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RACE CODE;Integral Carbon Chassis;Internal Molded Heel Cap;Fischer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Speed  Lock;Easy Entry Loops;Extended Fit System;Lace Cover;Sealed Zipper;Nylex  Lining;Fischer Fresh;Thermo Insole;Flat Shoelaces;TURNAMIC® Speedmax  Sole;Ladies Race Fit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299" y="4935824"/>
            <a:ext cx="3640719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30 </a:t>
            </a:r>
            <a:r>
              <a:rPr lang="en-US" dirty="0"/>
              <a:t>9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8481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CARBONLITE CLASSIC</a:t>
            </a:r>
            <a:r>
              <a:rPr spc="-95" dirty="0"/>
              <a:t> </a:t>
            </a:r>
            <a:r>
              <a:rPr dirty="0"/>
              <a:t>WS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40479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CARBONLITE CLASSIC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Профессиональная коньковая модель для женщин. Гоночные технологии: облегченная колодка, новая карбоновая манжета </a:t>
            </a:r>
            <a:r>
              <a:rPr lang="ru-RU" sz="1000" dirty="0" err="1">
                <a:latin typeface="Arial Narrow"/>
                <a:cs typeface="Arial Narrow"/>
              </a:rPr>
              <a:t>Carbon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Heel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Counter</a:t>
            </a:r>
            <a:r>
              <a:rPr lang="ru-RU" sz="1000" dirty="0">
                <a:latin typeface="Arial Narrow"/>
                <a:cs typeface="Arial Narrow"/>
              </a:rPr>
              <a:t> отлично передают энергию отталкивания в продвижение вперед.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обеспечивают максимальный комфорт. Разработаны с учетом анатомии женской стопы.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670810" cy="10060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525"/>
              </a:spcBef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Легкие профессиональные ботинки</a:t>
            </a:r>
          </a:p>
          <a:p>
            <a:pPr marL="12700">
              <a:lnSpc>
                <a:spcPts val="1175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Технологии, проверенные на Кубке мира</a:t>
            </a:r>
          </a:p>
          <a:p>
            <a:pPr marL="12700">
              <a:lnSpc>
                <a:spcPts val="1175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Хорошая устойчивость и поддержка голеностопа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62050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S12020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36-43 HS spacer included  TURNAMIC® Race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782695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RACE CODE;Internal Molded Heel Cap;Fischer Speed Lock;Sealed Zipper;Easy  Entry Loops;Extended Fit System;Fischer Fresh;Thermo Insole;Nylex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Lining;Lace  Cover;Flat Shoelaces;TURNAMIC® Race Classic Sole;Race Fit</a:t>
            </a:r>
            <a:r>
              <a:rPr sz="1000" spc="-3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441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Sealed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Zipper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485898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773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19 </a:t>
            </a:r>
            <a:r>
              <a:rPr lang="ru-RU" dirty="0" smtClean="0"/>
              <a:t>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04482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0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RACE	COMBI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402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09329" y="2435564"/>
            <a:ext cx="10445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Skiathlon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56402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86090" y="2435564"/>
            <a:ext cx="586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RC5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Combi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34090" y="2435564"/>
            <a:ext cx="5867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 smtClean="0">
                <a:latin typeface="Arial Narrow"/>
                <a:cs typeface="Arial Narrow"/>
              </a:rPr>
              <a:t>RC</a:t>
            </a:r>
            <a:r>
              <a:rPr lang="ru-RU" sz="1000" b="1" dirty="0" smtClean="0">
                <a:latin typeface="Arial Narrow"/>
                <a:cs typeface="Arial Narrow"/>
              </a:rPr>
              <a:t>1</a:t>
            </a:r>
            <a:r>
              <a:rPr sz="1000" b="1" spc="-70" dirty="0" smtClean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Combi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47300" y="4935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COMBI</a:t>
            </a:r>
            <a:endParaRPr sz="900" dirty="0">
              <a:latin typeface="Arial Narrow"/>
              <a:cs typeface="Arial Narrow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20741" r="9318" b="19703"/>
          <a:stretch/>
        </p:blipFill>
        <p:spPr>
          <a:xfrm>
            <a:off x="6721346" y="1109156"/>
            <a:ext cx="1440000" cy="12369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44360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</a:t>
            </a:r>
            <a:r>
              <a:rPr spc="-90" dirty="0"/>
              <a:t> </a:t>
            </a:r>
            <a:r>
              <a:rPr dirty="0"/>
              <a:t>SKIATHLON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25240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SPEEDMAX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SKIATHLON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 err="1">
                <a:latin typeface="Arial Narrow"/>
                <a:cs typeface="Arial Narrow"/>
              </a:rPr>
              <a:t>Ультралегкие</a:t>
            </a:r>
            <a:r>
              <a:rPr lang="ru-RU" sz="1000" dirty="0">
                <a:latin typeface="Arial Narrow"/>
                <a:cs typeface="Arial Narrow"/>
              </a:rPr>
              <a:t> гоночные ботинки, разработанные для профессионалов. Интегрированное карбоновое шасси в сочетании с карбоновой манжетой обеспечивают идеальную жесткость и свободу движений в продольном направлении. Мягкая подошва позволяет их использовать как для конькового хода, так и для классики.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3367183" cy="10060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Очень легкие карбоновые ботинки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Разработаны совместно с профессиональными спортсменами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Подходят для классического и конькового ходов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0426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S05519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36-48 HS spacer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included  TURNAMIC®</a:t>
            </a:r>
            <a:r>
              <a:rPr sz="900" spc="-4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Speedmax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16606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Integral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  Chassis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1214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Cup  Carbon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5207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xfrm>
            <a:off x="502697" y="2561487"/>
            <a:ext cx="8138604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4381500">
              <a:lnSpc>
                <a:spcPct val="100000"/>
              </a:lnSpc>
              <a:spcBef>
                <a:spcPts val="545"/>
              </a:spcBef>
            </a:pPr>
            <a:r>
              <a:rPr lang="ru-RU" dirty="0"/>
              <a:t>ТЕХНОЛОГИИ</a:t>
            </a:r>
            <a:endParaRPr dirty="0"/>
          </a:p>
          <a:p>
            <a:pPr marL="4378325" marR="5080">
              <a:lnSpc>
                <a:spcPts val="1150"/>
              </a:lnSpc>
              <a:spcBef>
                <a:spcPts val="525"/>
              </a:spcBef>
            </a:pPr>
            <a:r>
              <a:rPr b="0" dirty="0">
                <a:latin typeface="Arial Narrow"/>
                <a:cs typeface="Arial Narrow"/>
              </a:rPr>
              <a:t>RACE </a:t>
            </a:r>
            <a:r>
              <a:rPr b="0" spc="-5" dirty="0">
                <a:latin typeface="Arial Narrow"/>
                <a:cs typeface="Arial Narrow"/>
              </a:rPr>
              <a:t>CODE;World </a:t>
            </a:r>
            <a:r>
              <a:rPr b="0" dirty="0">
                <a:latin typeface="Arial Narrow"/>
                <a:cs typeface="Arial Narrow"/>
              </a:rPr>
              <a:t>Cup Carbon </a:t>
            </a:r>
            <a:r>
              <a:rPr b="0" spc="-5" dirty="0">
                <a:latin typeface="Arial Narrow"/>
                <a:cs typeface="Arial Narrow"/>
              </a:rPr>
              <a:t>Cuff </a:t>
            </a:r>
            <a:r>
              <a:rPr b="0" dirty="0">
                <a:latin typeface="Arial Narrow"/>
                <a:cs typeface="Arial Narrow"/>
              </a:rPr>
              <a:t>2.0;Integral Carbon Chassis;Fischer</a:t>
            </a:r>
            <a:r>
              <a:rPr b="0" spc="-50" dirty="0">
                <a:latin typeface="Arial Narrow"/>
                <a:cs typeface="Arial Narrow"/>
              </a:rPr>
              <a:t> </a:t>
            </a:r>
            <a:r>
              <a:rPr b="0" dirty="0">
                <a:latin typeface="Arial Narrow"/>
                <a:cs typeface="Arial Narrow"/>
              </a:rPr>
              <a:t>Speed  Lock;Zero Play Hinge;Easy Entry Loops;Extended Fit </a:t>
            </a:r>
            <a:r>
              <a:rPr b="0" spc="-5" dirty="0">
                <a:latin typeface="Arial Narrow"/>
                <a:cs typeface="Arial Narrow"/>
              </a:rPr>
              <a:t>System;Velcro </a:t>
            </a:r>
            <a:r>
              <a:rPr b="0" dirty="0">
                <a:latin typeface="Arial Narrow"/>
                <a:cs typeface="Arial Narrow"/>
              </a:rPr>
              <a:t>Strap;Lace  Cover;Sealed Zipper;Nylex Lining;Fischer Fresh;Thermo Insole;Flat  Shoelaces;TURNAMIC® Speedmax Sole;Race Fit</a:t>
            </a:r>
            <a:r>
              <a:rPr b="0" spc="-15" dirty="0">
                <a:latin typeface="Arial Narrow"/>
                <a:cs typeface="Arial Narrow"/>
              </a:rPr>
              <a:t> </a:t>
            </a:r>
            <a:r>
              <a:rPr b="0" dirty="0">
                <a:latin typeface="Arial Narrow"/>
                <a:cs typeface="Arial Narrow"/>
              </a:rPr>
              <a:t>Concept</a:t>
            </a:r>
          </a:p>
          <a:p>
            <a:pPr marL="4378325">
              <a:lnSpc>
                <a:spcPct val="100000"/>
              </a:lnSpc>
              <a:spcBef>
                <a:spcPts val="300"/>
              </a:spcBef>
            </a:pPr>
            <a:r>
              <a:rPr lang="ru-RU" dirty="0"/>
              <a:t>ОСНОВНЫЕ ТЕХНОЛОГИИ</a:t>
            </a:r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511178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COMBI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55 </a:t>
            </a:r>
            <a:r>
              <a:rPr lang="ru-RU" dirty="0" smtClean="0"/>
              <a:t>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6617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RC5</a:t>
            </a:r>
            <a:r>
              <a:rPr spc="-90" dirty="0"/>
              <a:t> </a:t>
            </a:r>
            <a:r>
              <a:rPr dirty="0"/>
              <a:t>COMBI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16350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RC5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COMBI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Универсальная модель для амбициозных любителей. Новая гоночная подошва, облегченная конструкция и пластиковая манжета для лучшей поддержки голеностопа. Ботинки легко надеть благодаря широкому раскрытию.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создает максимальный комфорт. Модель </a:t>
            </a:r>
            <a:r>
              <a:rPr lang="ru-RU" sz="1000" dirty="0" err="1">
                <a:latin typeface="Arial Narrow"/>
                <a:cs typeface="Arial Narrow"/>
              </a:rPr>
              <a:t>Combi</a:t>
            </a:r>
            <a:r>
              <a:rPr lang="ru-RU" sz="1000" dirty="0">
                <a:latin typeface="Arial Narrow"/>
                <a:cs typeface="Arial Narrow"/>
              </a:rPr>
              <a:t> с подошвой средней жесткости.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3117533" cy="95474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</a:t>
            </a:r>
            <a:r>
              <a:rPr lang="ru-RU" sz="1000" dirty="0">
                <a:latin typeface="Arial Narrow"/>
                <a:cs typeface="Arial Narrow"/>
              </a:rPr>
              <a:t> Комфортная облегченная модель</a:t>
            </a:r>
          </a:p>
          <a:p>
            <a:pPr marL="12700">
              <a:lnSpc>
                <a:spcPts val="1175"/>
              </a:lnSpc>
            </a:pPr>
            <a:r>
              <a:rPr lang="en-US" sz="1000" dirty="0">
                <a:latin typeface="Arial Narrow"/>
                <a:cs typeface="Arial Narrow"/>
              </a:rPr>
              <a:t>-</a:t>
            </a:r>
            <a:r>
              <a:rPr lang="ru-RU" sz="1000" dirty="0">
                <a:latin typeface="Arial Narrow"/>
                <a:cs typeface="Arial Narrow"/>
              </a:rPr>
              <a:t> Подходят для классического и конькового ходов</a:t>
            </a:r>
          </a:p>
          <a:p>
            <a:pPr marL="12700">
              <a:lnSpc>
                <a:spcPts val="1175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Теплые, «дышат», защищают от холода и влаги</a:t>
            </a:r>
            <a:endParaRPr lang="en-US"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6205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8178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S18519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 Race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01366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Hinged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Polymer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67347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Hinged Polymer </a:t>
            </a:r>
            <a:r>
              <a:rPr sz="1000" spc="-5" dirty="0">
                <a:latin typeface="Arial Narrow"/>
                <a:cs typeface="Arial Narrow"/>
              </a:rPr>
              <a:t>Cuff;Injected </a:t>
            </a:r>
            <a:r>
              <a:rPr sz="1000" dirty="0">
                <a:latin typeface="Arial Narrow"/>
                <a:cs typeface="Arial Narrow"/>
              </a:rPr>
              <a:t>Exterior Heel Cap;Fischer Speed </a:t>
            </a:r>
            <a:r>
              <a:rPr sz="1000" spc="-5" dirty="0">
                <a:latin typeface="Arial Narrow"/>
                <a:cs typeface="Arial Narrow"/>
              </a:rPr>
              <a:t>Lock;Triple </a:t>
            </a:r>
            <a:r>
              <a:rPr sz="1000" dirty="0">
                <a:latin typeface="Arial Narrow"/>
                <a:cs typeface="Arial Narrow"/>
              </a:rPr>
              <a:t>F  Membrane;Thermo Fit;Easy Entry </a:t>
            </a:r>
            <a:r>
              <a:rPr sz="1000" spc="-5" dirty="0">
                <a:latin typeface="Arial Narrow"/>
                <a:cs typeface="Arial Narrow"/>
              </a:rPr>
              <a:t>Loops;Velcro </a:t>
            </a:r>
            <a:r>
              <a:rPr sz="1000" dirty="0">
                <a:latin typeface="Arial Narrow"/>
                <a:cs typeface="Arial Narrow"/>
              </a:rPr>
              <a:t>Strap;Lace Cover;Sealed  Zipper;Comfort Guard;Nylex Lining;Fischer Fresh;Flat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Shoelaces;TURNAMIC®  Race Classic Sole;Race Fit</a:t>
            </a:r>
            <a:r>
              <a:rPr sz="1000" spc="-1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COMBI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14 </a:t>
            </a:r>
            <a:r>
              <a:rPr lang="en-US" dirty="0"/>
              <a:t>2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Grafi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9144000" cy="5143500"/>
          </a:xfrm>
          <a:prstGeom prst="rect">
            <a:avLst/>
          </a:prstGeom>
        </p:spPr>
      </p:pic>
      <p:sp>
        <p:nvSpPr>
          <p:cNvPr id="6" name="Textfeld 7"/>
          <p:cNvSpPr txBox="1"/>
          <p:nvPr/>
        </p:nvSpPr>
        <p:spPr>
          <a:xfrm>
            <a:off x="368300" y="374249"/>
            <a:ext cx="827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base"/>
            <a:r>
              <a:rPr lang="en-US" sz="2800" b="1" i="0" u="none" strike="noStrike" dirty="0">
                <a:latin typeface="Arial Narrow"/>
              </a:rPr>
              <a:t>RC1 </a:t>
            </a:r>
            <a:r>
              <a:rPr lang="en-US" sz="2800" b="1" i="0" u="none" strike="noStrike" dirty="0" smtClean="0">
                <a:latin typeface="Arial Narrow"/>
              </a:rPr>
              <a:t>COMBI</a:t>
            </a:r>
            <a:endParaRPr sz="2800" b="1" i="0" u="none" strike="noStrike" dirty="0">
              <a:latin typeface="Arial Narrow"/>
            </a:endParaRPr>
          </a:p>
        </p:txBody>
      </p:sp>
      <p:sp>
        <p:nvSpPr>
          <p:cNvPr id="7" name="Textfeld 8"/>
          <p:cNvSpPr txBox="1"/>
          <p:nvPr/>
        </p:nvSpPr>
        <p:spPr>
          <a:xfrm>
            <a:off x="4760028" y="1007593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ПОКУПАТЕЛЕЙ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8" name="Textfeld 9"/>
          <p:cNvSpPr txBox="1"/>
          <p:nvPr/>
        </p:nvSpPr>
        <p:spPr>
          <a:xfrm>
            <a:off x="4760028" y="1733550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ИНФОРМАЦИЯ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9" name="Textfeld 10"/>
          <p:cNvSpPr txBox="1"/>
          <p:nvPr/>
        </p:nvSpPr>
        <p:spPr>
          <a:xfrm>
            <a:off x="4760028" y="2705100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11"/>
          <p:cNvSpPr txBox="1"/>
          <p:nvPr/>
        </p:nvSpPr>
        <p:spPr>
          <a:xfrm>
            <a:off x="4760028" y="3429000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ОСНОВНЫЕ ТЕХНОЛОГИИ</a:t>
            </a:r>
            <a:endParaRPr sz="1000" b="1" i="0" u="none" strike="noStrike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1" name="Textfeld 12"/>
          <p:cNvSpPr txBox="1"/>
          <p:nvPr/>
        </p:nvSpPr>
        <p:spPr>
          <a:xfrm>
            <a:off x="347300" y="3470948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/>
            <a:r>
              <a:rPr lang="en-US" sz="1000" b="1" dirty="0">
                <a:solidFill>
                  <a:srgbClr val="000000"/>
                </a:solidFill>
                <a:latin typeface="Arial Narrow"/>
              </a:rPr>
              <a:t>RC1 COMBI</a:t>
            </a:r>
          </a:p>
        </p:txBody>
      </p:sp>
      <p:sp>
        <p:nvSpPr>
          <p:cNvPr id="12" name="Textfeld 14"/>
          <p:cNvSpPr txBox="1"/>
          <p:nvPr/>
        </p:nvSpPr>
        <p:spPr>
          <a:xfrm>
            <a:off x="4760028" y="1943100"/>
            <a:ext cx="390525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ts val="1000"/>
              </a:lnSpc>
            </a:pPr>
            <a:r>
              <a:rPr lang="ru-RU" sz="1000" b="0" i="0" u="none" strike="noStrike" dirty="0">
                <a:solidFill>
                  <a:srgbClr val="000000"/>
                </a:solidFill>
                <a:latin typeface="Arial Narrow" panose="020B0606020202030204" pitchFamily="34" charset="0"/>
              </a:rPr>
              <a:t>Артикул:</a:t>
            </a:r>
            <a:r>
              <a:rPr sz="1000" b="0" i="0" u="none" strike="noStrike" dirty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r>
              <a:rPr 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S46319 </a:t>
            </a:r>
            <a:r>
              <a:rPr sz="1000" b="0" i="0" u="none" strike="noStrike" dirty="0">
                <a:solidFill>
                  <a:srgbClr val="000000"/>
                </a:solidFill>
                <a:latin typeface="Arial Narrow" panose="020B0606020202030204" pitchFamily="34" charset="0"/>
              </a:rPr>
              <a:t>
</a:t>
            </a:r>
            <a:r>
              <a:rPr lang="ru-RU" sz="1000" b="0" i="0" u="none" strike="noStrike" dirty="0">
                <a:solidFill>
                  <a:srgbClr val="000000"/>
                </a:solidFill>
                <a:latin typeface="Arial Narrow" panose="020B0606020202030204" pitchFamily="34" charset="0"/>
              </a:rPr>
              <a:t>Размеры:</a:t>
            </a:r>
            <a:r>
              <a:rPr sz="1000" b="0" i="0" u="none" strike="noStrike" dirty="0">
                <a:solidFill>
                  <a:srgbClr val="000000"/>
                </a:solidFill>
                <a:latin typeface="Arial Narrow" panose="020B0606020202030204" pitchFamily="34" charset="0"/>
              </a:rPr>
              <a:t>	3</a:t>
            </a:r>
            <a:r>
              <a:rPr lang="en-US" sz="1000" b="0" i="0" u="none" strike="noStrike" dirty="0">
                <a:solidFill>
                  <a:srgbClr val="000000"/>
                </a:solidFill>
                <a:latin typeface="Arial Narrow" panose="020B0606020202030204" pitchFamily="34" charset="0"/>
              </a:rPr>
              <a:t>8</a:t>
            </a:r>
            <a:r>
              <a:rPr sz="1000" b="0" i="0" u="none" strike="noStrike" dirty="0">
                <a:solidFill>
                  <a:srgbClr val="000000"/>
                </a:solidFill>
                <a:latin typeface="Arial Narrow" panose="020B0606020202030204" pitchFamily="34" charset="0"/>
              </a:rPr>
              <a:t> - 48
</a:t>
            </a:r>
            <a:r>
              <a:rPr lang="ru-RU" sz="1000" b="0" i="0" u="none" strike="noStrike" dirty="0">
                <a:solidFill>
                  <a:srgbClr val="000000"/>
                </a:solidFill>
                <a:latin typeface="Arial Narrow" panose="020B0606020202030204" pitchFamily="34" charset="0"/>
              </a:rPr>
              <a:t>Подошва:</a:t>
            </a:r>
            <a:r>
              <a:rPr sz="1000" b="0" i="0" u="none" strike="noStrike" dirty="0">
                <a:solidFill>
                  <a:srgbClr val="000000"/>
                </a:solidFill>
                <a:latin typeface="Arial Narrow" panose="020B0606020202030204" pitchFamily="34" charset="0"/>
              </a:rPr>
              <a:t>	</a:t>
            </a:r>
            <a:r>
              <a:rPr lang="de-DE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TURNAMIC® Performance</a:t>
            </a:r>
            <a:r>
              <a:rPr lang="ru-RU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
</a:t>
            </a:r>
            <a:endParaRPr sz="1000" b="0" i="0" u="none" strike="noStrike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feld 15"/>
          <p:cNvSpPr txBox="1"/>
          <p:nvPr/>
        </p:nvSpPr>
        <p:spPr>
          <a:xfrm>
            <a:off x="4760028" y="2914650"/>
            <a:ext cx="3905250" cy="220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base">
              <a:lnSpc>
                <a:spcPts val="1000"/>
              </a:lnSpc>
            </a:pPr>
            <a:r>
              <a:rPr lang="en-US" sz="900" dirty="0" err="1" smtClean="0">
                <a:latin typeface="Arial Narrow"/>
              </a:rPr>
              <a:t>Ancle</a:t>
            </a:r>
            <a:r>
              <a:rPr lang="en-US" sz="900" dirty="0" smtClean="0">
                <a:latin typeface="Arial Narrow"/>
              </a:rPr>
              <a:t> Support Cuff ASC3</a:t>
            </a:r>
            <a:endParaRPr sz="900" b="0" i="0" u="none" strike="noStrike" dirty="0">
              <a:latin typeface="Arial Narrow"/>
            </a:endParaRPr>
          </a:p>
        </p:txBody>
      </p:sp>
      <p:pic>
        <p:nvPicPr>
          <p:cNvPr id="14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028" y="3676650"/>
            <a:ext cx="619125" cy="428625"/>
          </a:xfrm>
          <a:prstGeom prst="rect">
            <a:avLst/>
          </a:prstGeom>
        </p:spPr>
      </p:pic>
      <p:pic>
        <p:nvPicPr>
          <p:cNvPr id="15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403" y="3676650"/>
            <a:ext cx="619125" cy="428625"/>
          </a:xfrm>
          <a:prstGeom prst="rect">
            <a:avLst/>
          </a:prstGeom>
        </p:spPr>
      </p:pic>
      <p:sp>
        <p:nvSpPr>
          <p:cNvPr id="16" name="Textfeld 17"/>
          <p:cNvSpPr txBox="1"/>
          <p:nvPr/>
        </p:nvSpPr>
        <p:spPr>
          <a:xfrm>
            <a:off x="5379153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Hinged Polymer Cuff</a:t>
            </a:r>
          </a:p>
        </p:txBody>
      </p:sp>
      <p:sp>
        <p:nvSpPr>
          <p:cNvPr id="17" name="Textfeld 18"/>
          <p:cNvSpPr txBox="1"/>
          <p:nvPr/>
        </p:nvSpPr>
        <p:spPr>
          <a:xfrm>
            <a:off x="6855528" y="3619500"/>
            <a:ext cx="857250" cy="14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l" fontAlgn="base"/>
            <a:r>
              <a:rPr sz="800" b="0" i="0" u="none" strike="noStrike">
                <a:solidFill>
                  <a:srgbClr val="000000"/>
                </a:solidFill>
                <a:latin typeface="Arial Narrow"/>
              </a:rPr>
              <a:t>Injected Exterior Heel Cap</a:t>
            </a:r>
          </a:p>
        </p:txBody>
      </p:sp>
      <p:sp>
        <p:nvSpPr>
          <p:cNvPr id="18" name="Textfeld 16"/>
          <p:cNvSpPr txBox="1"/>
          <p:nvPr/>
        </p:nvSpPr>
        <p:spPr>
          <a:xfrm>
            <a:off x="347300" y="3679664"/>
            <a:ext cx="39052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ts val="1000"/>
              </a:lnSpc>
            </a:pPr>
            <a:r>
              <a:rPr lang="ru-RU" sz="1000" dirty="0">
                <a:latin typeface="Arial Narrow"/>
                <a:cs typeface="Arial Narrow"/>
              </a:rPr>
              <a:t>Универсальная модель  для любителей спортивного катания. Более высокий внутренний ботинок для лучшей устойчивости, облегченное надевание ботинка благодаря специальной конструкции.</a:t>
            </a:r>
          </a:p>
        </p:txBody>
      </p:sp>
      <p:sp>
        <p:nvSpPr>
          <p:cNvPr id="19" name="Textfeld 13"/>
          <p:cNvSpPr txBox="1"/>
          <p:nvPr/>
        </p:nvSpPr>
        <p:spPr>
          <a:xfrm>
            <a:off x="4760028" y="1216308"/>
            <a:ext cx="3879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- </a:t>
            </a:r>
            <a:r>
              <a:rPr lang="ru-RU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Удобные
</a:t>
            </a:r>
            <a:r>
              <a:rPr lang="en-US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- </a:t>
            </a:r>
            <a:r>
              <a:rPr lang="ru-RU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Широко раскрываются, легко надевать
</a:t>
            </a:r>
            <a:r>
              <a:rPr lang="en-US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- </a:t>
            </a:r>
            <a:r>
              <a:rPr lang="ru-RU" sz="1000" dirty="0">
                <a:solidFill>
                  <a:srgbClr val="000000"/>
                </a:solidFill>
                <a:latin typeface="Arial Narrow" panose="020B0606020202030204" pitchFamily="34" charset="0"/>
              </a:rPr>
              <a:t>Отлично подходят для конькового и классического ходов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20741" r="9318" b="19703"/>
          <a:stretch/>
        </p:blipFill>
        <p:spPr>
          <a:xfrm>
            <a:off x="502697" y="1503858"/>
            <a:ext cx="1713453" cy="1471813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8 600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  <p:sp>
        <p:nvSpPr>
          <p:cNvPr id="24" name="object 18"/>
          <p:cNvSpPr txBox="1"/>
          <p:nvPr/>
        </p:nvSpPr>
        <p:spPr>
          <a:xfrm>
            <a:off x="347300" y="4935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COMBI</a:t>
            </a:r>
            <a:endParaRPr sz="9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73016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200469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0232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5713" y="2435564"/>
            <a:ext cx="9518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Urban Sport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blayel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87750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37952" y="2435564"/>
            <a:ext cx="945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Urban Sport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petrol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4402" y="719212"/>
            <a:ext cx="1645918" cy="201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966194" y="2435564"/>
            <a:ext cx="9226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Urban Sport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spice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0232" y="2826024"/>
            <a:ext cx="1645918" cy="2016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63614" y="4542375"/>
            <a:ext cx="8591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Urban Cross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ash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87750" y="2826024"/>
            <a:ext cx="1645918" cy="2016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40809" y="4542375"/>
            <a:ext cx="9398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Urban Cross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hazel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2055495" cy="2821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5"/>
          <p:cNvSpPr/>
          <p:nvPr/>
        </p:nvSpPr>
        <p:spPr>
          <a:xfrm>
            <a:off x="6666232" y="2826024"/>
            <a:ext cx="1645918" cy="20168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/>
          <p:cNvSpPr txBox="1"/>
          <p:nvPr/>
        </p:nvSpPr>
        <p:spPr>
          <a:xfrm>
            <a:off x="7030876" y="4542376"/>
            <a:ext cx="9169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Urban Cross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olive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550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01712" y="2435564"/>
            <a:ext cx="5695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Control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70632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291649" y="2435563"/>
            <a:ext cx="6038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Comfort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88150" y="734031"/>
            <a:ext cx="1645918" cy="201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17838" y="2450382"/>
            <a:ext cx="5867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Touring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2055495" cy="2821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463550" y="2495550"/>
            <a:ext cx="1645918" cy="2016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/>
          <p:cNvSpPr txBox="1"/>
          <p:nvPr/>
        </p:nvSpPr>
        <p:spPr>
          <a:xfrm>
            <a:off x="778827" y="4211902"/>
            <a:ext cx="10153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XC Pro black</a:t>
            </a:r>
            <a:r>
              <a:rPr sz="1000" b="1" spc="-9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yellow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3" name="object 9"/>
          <p:cNvSpPr/>
          <p:nvPr/>
        </p:nvSpPr>
        <p:spPr>
          <a:xfrm>
            <a:off x="3770632" y="2495550"/>
            <a:ext cx="1645918" cy="2016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/>
          <p:cNvSpPr txBox="1"/>
          <p:nvPr/>
        </p:nvSpPr>
        <p:spPr>
          <a:xfrm>
            <a:off x="4358006" y="4211902"/>
            <a:ext cx="4711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Sport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63750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61762" y="2435564"/>
            <a:ext cx="10502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 Skate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11750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12769" y="2435564"/>
            <a:ext cx="10439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Carbonlite Skate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49580" y="2826024"/>
            <a:ext cx="1645918" cy="201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132914" y="4542375"/>
            <a:ext cx="6794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RC Skate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7300" y="4935824"/>
            <a:ext cx="4002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03632" y="438150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6279" y="2154501"/>
            <a:ext cx="1021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XC Control My</a:t>
            </a:r>
            <a:r>
              <a:rPr kumimoji="0" sz="10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Style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26150" y="438150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21464" y="2154501"/>
            <a:ext cx="10553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XC Comfort My</a:t>
            </a:r>
            <a:r>
              <a:rPr kumimoji="0" sz="1000" b="1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Style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2055495" cy="2821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КОЛЛЕКЦИЯ 20|21 //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NORDIC //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БОТИНКИ</a:t>
            </a:r>
            <a:r>
              <a:rPr kumimoji="0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//</a:t>
            </a:r>
            <a:r>
              <a:rPr kumimoji="0" sz="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FITNESS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22" name="object 7"/>
          <p:cNvSpPr/>
          <p:nvPr/>
        </p:nvSpPr>
        <p:spPr>
          <a:xfrm>
            <a:off x="3556402" y="2383738"/>
            <a:ext cx="1645918" cy="201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"/>
          <p:cNvSpPr txBox="1"/>
          <p:nvPr/>
        </p:nvSpPr>
        <p:spPr>
          <a:xfrm>
            <a:off x="4094740" y="4100090"/>
            <a:ext cx="5695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XC Pro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lang="en-US" sz="1000" b="1" dirty="0" smtClean="0">
                <a:latin typeface="Arial Narrow"/>
                <a:cs typeface="Arial Narrow"/>
              </a:rPr>
              <a:t>My Style</a:t>
            </a:r>
            <a:endParaRPr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05195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4105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URBAN SPORT</a:t>
            </a:r>
            <a:r>
              <a:rPr spc="-95" dirty="0"/>
              <a:t> </a:t>
            </a:r>
            <a:r>
              <a:rPr dirty="0"/>
              <a:t>BLAYEL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72865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URBAN SPORT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BLAYEL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Флагман новой линейки городских лыжных ботинок. Благодаря современному дизайну и мягким материалам в ботинках комфортно. Влагонепроницаемый материал  и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 F  защищают ноги и они дольше остаются сухими. . Легкая, нескользкая и удобная подошва  TURNAMIC® </a:t>
            </a:r>
            <a:r>
              <a:rPr lang="ru-RU" sz="1000" dirty="0" err="1">
                <a:latin typeface="Arial Narrow"/>
                <a:cs typeface="Arial Narrow"/>
              </a:rPr>
              <a:t>EasyWalk</a:t>
            </a:r>
            <a:r>
              <a:rPr lang="ru-RU" sz="1000" dirty="0">
                <a:latin typeface="Arial Narrow"/>
                <a:cs typeface="Arial Narrow"/>
              </a:rPr>
              <a:t>  позволяет использовать ботинок для ходьбы до и после катания.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36719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84201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и стильная модель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Влагонепроницаемая конструкция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Удобная для ходьбы подошва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02870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68453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S25019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6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EasyWalk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15079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spc="-5" dirty="0">
                <a:latin typeface="Arial Narrow"/>
                <a:cs typeface="Arial Narrow"/>
              </a:rPr>
              <a:t>Waterproof;Triple </a:t>
            </a:r>
            <a:r>
              <a:rPr sz="1000" dirty="0">
                <a:latin typeface="Arial Narrow"/>
                <a:cs typeface="Arial Narrow"/>
              </a:rPr>
              <a:t>F Membrane;Comfort Guard;Fischer Fresh;Internal Molded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Heel  Cap;Nylex Lining;Round Shoelaces;TURNAMIC® Easy </a:t>
            </a:r>
            <a:r>
              <a:rPr sz="1000" spc="-10" dirty="0">
                <a:latin typeface="Arial Narrow"/>
                <a:cs typeface="Arial Narrow"/>
              </a:rPr>
              <a:t>Walk </a:t>
            </a:r>
            <a:r>
              <a:rPr sz="1000" dirty="0">
                <a:latin typeface="Arial Narrow"/>
                <a:cs typeface="Arial Narrow"/>
              </a:rPr>
              <a:t>Sole;Sport Fit  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690783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Waterproof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002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13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4270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URBAN SPORT</a:t>
            </a:r>
            <a:r>
              <a:rPr spc="-95" dirty="0"/>
              <a:t> </a:t>
            </a:r>
            <a:r>
              <a:rPr dirty="0"/>
              <a:t>PETROL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72865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URBAN SPORT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PETROL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Флагман новой линейки городских лыжных ботинок. Благодаря современному дизайну и мягким материалам в ботинках комфортно. Влагонепроницаемый материал  и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 F  защищают ноги и они дольше остаются сухими. . Легкая, нескользкая и удобная подошва  TURNAMIC® </a:t>
            </a:r>
            <a:r>
              <a:rPr lang="ru-RU" sz="1000" dirty="0" err="1">
                <a:latin typeface="Arial Narrow"/>
                <a:cs typeface="Arial Narrow"/>
              </a:rPr>
              <a:t>EasyWalk</a:t>
            </a:r>
            <a:r>
              <a:rPr lang="ru-RU" sz="1000" dirty="0">
                <a:latin typeface="Arial Narrow"/>
                <a:cs typeface="Arial Narrow"/>
              </a:rPr>
              <a:t>  позволяет использовать ботинок для ходьбы до и после катания.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29099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84201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и стильная модель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Влагонепроницаемая конструкция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Удобная для ходьбы подошва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02870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68453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S26120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6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EasyWalk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15079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spc="-5" dirty="0">
                <a:latin typeface="Arial Narrow"/>
                <a:cs typeface="Arial Narrow"/>
              </a:rPr>
              <a:t>Waterproof;Triple </a:t>
            </a:r>
            <a:r>
              <a:rPr sz="1000" dirty="0">
                <a:latin typeface="Arial Narrow"/>
                <a:cs typeface="Arial Narrow"/>
              </a:rPr>
              <a:t>F Membrane;Comfort Guard;Fischer Fresh;Internal Molded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Heel  Cap;Nylex Lining;Round Shoelaces;TURNAMIC® Easy </a:t>
            </a:r>
            <a:r>
              <a:rPr sz="1000" spc="-10" dirty="0">
                <a:latin typeface="Arial Narrow"/>
                <a:cs typeface="Arial Narrow"/>
              </a:rPr>
              <a:t>Walk </a:t>
            </a:r>
            <a:r>
              <a:rPr sz="1000" dirty="0">
                <a:latin typeface="Arial Narrow"/>
                <a:cs typeface="Arial Narrow"/>
              </a:rPr>
              <a:t>Sole;Sport Fit  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614583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Waterproof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16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13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1197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URBAN SPORT</a:t>
            </a:r>
            <a:r>
              <a:rPr spc="-95" dirty="0"/>
              <a:t> </a:t>
            </a:r>
            <a:r>
              <a:rPr dirty="0"/>
              <a:t>SPICE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72865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URBAN SPORT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SPICE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Флагман новой линейки городских лыжных ботинок. Благодаря современному дизайну и мягким материалам в ботинках комфортно. Влагонепроницаемый материал  и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 F  защищают ноги и они дольше остаются сухими. . Легкая, нескользкая и удобная подошва  TURNAMIC® </a:t>
            </a:r>
            <a:r>
              <a:rPr lang="ru-RU" sz="1000" dirty="0" err="1">
                <a:latin typeface="Arial Narrow"/>
                <a:cs typeface="Arial Narrow"/>
              </a:rPr>
              <a:t>EasyWalk</a:t>
            </a:r>
            <a:r>
              <a:rPr lang="ru-RU" sz="1000" dirty="0">
                <a:latin typeface="Arial Narrow"/>
                <a:cs typeface="Arial Narrow"/>
              </a:rPr>
              <a:t>  позволяет использовать ботинок для ходьбы до и после катания. 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02870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68453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S26320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6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EasyWalk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15079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spc="-5" dirty="0">
                <a:latin typeface="Arial Narrow"/>
                <a:cs typeface="Arial Narrow"/>
              </a:rPr>
              <a:t>Waterproof;Triple </a:t>
            </a:r>
            <a:r>
              <a:rPr sz="1000" dirty="0">
                <a:latin typeface="Arial Narrow"/>
                <a:cs typeface="Arial Narrow"/>
              </a:rPr>
              <a:t>F Membrane;Comfort Guard;Fischer Fresh;Internal Molded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Heel  Cap;Nylex Lining;Round Shoelaces;TURNAMIC® Easy </a:t>
            </a:r>
            <a:r>
              <a:rPr sz="1000" spc="-10" dirty="0">
                <a:latin typeface="Arial Narrow"/>
                <a:cs typeface="Arial Narrow"/>
              </a:rPr>
              <a:t>Walk </a:t>
            </a:r>
            <a:r>
              <a:rPr sz="1000" dirty="0">
                <a:latin typeface="Arial Narrow"/>
                <a:cs typeface="Arial Narrow"/>
              </a:rPr>
              <a:t>Sole;Sport Fit  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538383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Waterproof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773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4868766" y="986814"/>
            <a:ext cx="29099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84201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и стильная модель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Влагонепроницаемая конструкция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Удобная для ходьбы подошва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13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8924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URBAN CROSS</a:t>
            </a:r>
            <a:r>
              <a:rPr spc="-95" dirty="0"/>
              <a:t> </a:t>
            </a:r>
            <a:r>
              <a:rPr dirty="0"/>
              <a:t>ASH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29050" cy="99322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URBAN CROSS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ASH</a:t>
            </a:r>
            <a:endParaRPr sz="1000" dirty="0">
              <a:latin typeface="Arial Narrow"/>
              <a:cs typeface="Arial Narrow"/>
            </a:endParaRPr>
          </a:p>
          <a:p>
            <a:pPr lvl="0" fontAlgn="base">
              <a:lnSpc>
                <a:spcPts val="1000"/>
              </a:lnSpc>
            </a:pPr>
            <a:endParaRPr lang="en-US" sz="1000" dirty="0" smtClean="0">
              <a:latin typeface="Arial Narrow"/>
            </a:endParaRPr>
          </a:p>
          <a:p>
            <a:pPr lvl="0" fontAlgn="base">
              <a:lnSpc>
                <a:spcPts val="1000"/>
              </a:lnSpc>
            </a:pPr>
            <a:r>
              <a:rPr lang="ru-RU" sz="1000" dirty="0" smtClean="0">
                <a:latin typeface="Arial Narrow"/>
              </a:rPr>
              <a:t>Удобные </a:t>
            </a:r>
            <a:r>
              <a:rPr lang="ru-RU" sz="1000" dirty="0">
                <a:latin typeface="Arial Narrow"/>
              </a:rPr>
              <a:t>городские лыжные ботинки.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Нескользкая подошва TURNAMIC®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EasyWalk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обеспечивает хорошую устойчивость и удобство при ходьбе.</a:t>
            </a:r>
            <a:r>
              <a:rPr lang="ru-RU" sz="1000" dirty="0">
                <a:latin typeface="Arial Narrow"/>
              </a:rPr>
              <a:t> Влагонепроницаемый материал  и мембрана </a:t>
            </a:r>
            <a:r>
              <a:rPr lang="ru-RU" sz="1000" dirty="0" err="1">
                <a:latin typeface="Arial Narrow"/>
              </a:rPr>
              <a:t>Triple</a:t>
            </a:r>
            <a:r>
              <a:rPr lang="ru-RU" sz="1000" dirty="0">
                <a:latin typeface="Arial Narrow"/>
              </a:rPr>
              <a:t> F  защищают ноги от сырости, а удобная конструкция и мягкие материалы позволяют чувствовать себя комфортно до, во время и после лыжных прогулок.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02870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68453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S25419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6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EasyWalk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15079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spc="-5" dirty="0">
                <a:latin typeface="Arial Narrow"/>
                <a:cs typeface="Arial Narrow"/>
              </a:rPr>
              <a:t>Waterproof;Triple </a:t>
            </a:r>
            <a:r>
              <a:rPr sz="1000" dirty="0">
                <a:latin typeface="Arial Narrow"/>
                <a:cs typeface="Arial Narrow"/>
              </a:rPr>
              <a:t>F Membrane;Comfort Guard;Fischer Fresh;Internal Molded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Heel  Cap;Nylex Lining;Round Shoelaces;TURNAMIC® Easy </a:t>
            </a:r>
            <a:r>
              <a:rPr sz="1000" spc="-10" dirty="0">
                <a:latin typeface="Arial Narrow"/>
                <a:cs typeface="Arial Narrow"/>
              </a:rPr>
              <a:t>Walk </a:t>
            </a:r>
            <a:r>
              <a:rPr sz="1000" dirty="0">
                <a:latin typeface="Arial Narrow"/>
                <a:cs typeface="Arial Narrow"/>
              </a:rPr>
              <a:t>Sole;Sport Fit  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71111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Waterproof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697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4868766" y="986814"/>
            <a:ext cx="29099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84201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и стильная модель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Влагонепроницаемая конструкция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Удобная для ходьбы подошва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11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2486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URBAN CROSS</a:t>
            </a:r>
            <a:r>
              <a:rPr spc="-95" dirty="0"/>
              <a:t> </a:t>
            </a:r>
            <a:r>
              <a:rPr dirty="0"/>
              <a:t>HAZEL</a:t>
            </a: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29050" cy="99322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URBAN CROSS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HAZEL</a:t>
            </a:r>
            <a:endParaRPr sz="1000" dirty="0">
              <a:latin typeface="Arial Narrow"/>
              <a:cs typeface="Arial Narrow"/>
            </a:endParaRPr>
          </a:p>
          <a:p>
            <a:pPr lvl="0" fontAlgn="base">
              <a:lnSpc>
                <a:spcPts val="1000"/>
              </a:lnSpc>
            </a:pPr>
            <a:endParaRPr lang="en-US" sz="1000" dirty="0">
              <a:latin typeface="Arial Narrow"/>
            </a:endParaRPr>
          </a:p>
          <a:p>
            <a:pPr lvl="0" fontAlgn="base">
              <a:lnSpc>
                <a:spcPts val="1000"/>
              </a:lnSpc>
            </a:pPr>
            <a:r>
              <a:rPr lang="ru-RU" sz="1000" dirty="0">
                <a:latin typeface="Arial Narrow"/>
              </a:rPr>
              <a:t>Удобные городские лыжные ботинки.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Нескользкая подошва TURNAMIC®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EasyWalk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обеспечивает хорошую устойчивость и удобство при ходьбе.</a:t>
            </a:r>
            <a:r>
              <a:rPr lang="ru-RU" sz="1000" dirty="0">
                <a:latin typeface="Arial Narrow"/>
              </a:rPr>
              <a:t> Влагонепроницаемый материал  и мембрана </a:t>
            </a:r>
            <a:r>
              <a:rPr lang="ru-RU" sz="1000" dirty="0" err="1">
                <a:latin typeface="Arial Narrow"/>
              </a:rPr>
              <a:t>Triple</a:t>
            </a:r>
            <a:r>
              <a:rPr lang="ru-RU" sz="1000" dirty="0">
                <a:latin typeface="Arial Narrow"/>
              </a:rPr>
              <a:t> F  защищают ноги от сырости, а удобная конструкция и мягкие материалы позволяют чувствовать себя комфортно до, во время и после лыжных прогулок.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02870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68453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S25620  36-42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60" dirty="0">
                <a:latin typeface="Arial Narrow"/>
                <a:cs typeface="Arial Narrow"/>
              </a:rPr>
              <a:t> </a:t>
            </a:r>
            <a:r>
              <a:rPr sz="900" spc="-5" dirty="0">
                <a:latin typeface="Arial Narrow"/>
                <a:cs typeface="Arial Narrow"/>
              </a:rPr>
              <a:t>EasyWalk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15079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spc="-5" dirty="0">
                <a:latin typeface="Arial Narrow"/>
                <a:cs typeface="Arial Narrow"/>
              </a:rPr>
              <a:t>Waterproof;Triple </a:t>
            </a:r>
            <a:r>
              <a:rPr sz="1000" dirty="0">
                <a:latin typeface="Arial Narrow"/>
                <a:cs typeface="Arial Narrow"/>
              </a:rPr>
              <a:t>F Membrane;Comfort Guard;Fischer Fresh;Internal Molded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Heel  Cap;Nylex Lining;Round Shoelaces;TURNAMIC® Easy </a:t>
            </a:r>
            <a:r>
              <a:rPr sz="1000" spc="-10" dirty="0">
                <a:latin typeface="Arial Narrow"/>
                <a:cs typeface="Arial Narrow"/>
              </a:rPr>
              <a:t>Walk </a:t>
            </a:r>
            <a:r>
              <a:rPr sz="1000" dirty="0">
                <a:latin typeface="Arial Narrow"/>
                <a:cs typeface="Arial Narrow"/>
              </a:rPr>
              <a:t>Sole;Sport Fit  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71111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Waterproof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088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4868766" y="986814"/>
            <a:ext cx="29099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84201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и стильная модель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Влагонепроницаемая конструкция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Удобная для ходьбы подошва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11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9532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</a:t>
            </a:r>
            <a:r>
              <a:rPr spc="-90" dirty="0"/>
              <a:t> </a:t>
            </a:r>
            <a:r>
              <a:rPr dirty="0"/>
              <a:t>CONTROL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744595" cy="121122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CONTROL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Комфортная модель с дышащей мембраной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-F. Высокая манжета на шарнире обеспечивает отличную поддержку голеностопа и устойчивость.  </a:t>
            </a:r>
            <a:r>
              <a:rPr lang="ru-RU" sz="1000" dirty="0" err="1">
                <a:latin typeface="Arial Narrow"/>
                <a:cs typeface="Arial Narrow"/>
              </a:rPr>
              <a:t>Термофирмируемый</a:t>
            </a:r>
            <a:r>
              <a:rPr lang="ru-RU" sz="1000" dirty="0">
                <a:latin typeface="Arial Narrow"/>
                <a:cs typeface="Arial Narrow"/>
              </a:rPr>
              <a:t> ботинок и водоотталкивающий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обеспечивают тепло и максимальный комфорт при катании. Технология  </a:t>
            </a:r>
            <a:r>
              <a:rPr lang="ru-RU" sz="1000" dirty="0" err="1">
                <a:latin typeface="Arial Narrow"/>
                <a:cs typeface="Arial Narrow"/>
              </a:rPr>
              <a:t>Fischer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Fresh</a:t>
            </a:r>
            <a:r>
              <a:rPr lang="ru-RU" sz="1000" dirty="0">
                <a:latin typeface="Arial Narrow"/>
                <a:cs typeface="Arial Narrow"/>
              </a:rPr>
              <a:t> препятствует возникновению неприятного запаха при длительном использовании.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25289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колодка</a:t>
            </a:r>
          </a:p>
          <a:p>
            <a:pPr marL="12700" marR="508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Теплые, «дышат», защищают от холода и влаги</a:t>
            </a:r>
          </a:p>
          <a:p>
            <a:pPr marL="12700" marR="508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Хорошая устойчивость и контроль над лыжей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5189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80772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S20519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Performance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47465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Ankle Support </a:t>
            </a:r>
            <a:r>
              <a:rPr sz="1000" spc="-5" dirty="0">
                <a:latin typeface="Arial Narrow"/>
                <a:cs typeface="Arial Narrow"/>
              </a:rPr>
              <a:t>Cuff </a:t>
            </a:r>
            <a:r>
              <a:rPr sz="1000" dirty="0">
                <a:latin typeface="Arial Narrow"/>
                <a:cs typeface="Arial Narrow"/>
              </a:rPr>
              <a:t>ASC3;Injected Exterior Heel </a:t>
            </a:r>
            <a:r>
              <a:rPr sz="1000" spc="-5" dirty="0">
                <a:latin typeface="Arial Narrow"/>
                <a:cs typeface="Arial Narrow"/>
              </a:rPr>
              <a:t>Cap;Triple </a:t>
            </a:r>
            <a:r>
              <a:rPr sz="1000" dirty="0">
                <a:latin typeface="Arial Narrow"/>
                <a:cs typeface="Arial Narrow"/>
              </a:rPr>
              <a:t>F Membrane;Thermo  Fit;Easy Entry Loops;Gaiter </a:t>
            </a:r>
            <a:r>
              <a:rPr sz="1000" spc="-5" dirty="0">
                <a:latin typeface="Arial Narrow"/>
                <a:cs typeface="Arial Narrow"/>
              </a:rPr>
              <a:t>Ring;Velcro </a:t>
            </a:r>
            <a:r>
              <a:rPr sz="1000" dirty="0">
                <a:latin typeface="Arial Narrow"/>
                <a:cs typeface="Arial Narrow"/>
              </a:rPr>
              <a:t>Strap;Lace Cover;Nylex Lining;Fischer  Fresh;Comfort Guard;Flat Shoelaces;TURNAMIC® Performance;Sport Fit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67447"/>
            <a:ext cx="609600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428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Thermo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Fit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85899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Ankle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Support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r>
              <a:rPr sz="800" spc="-5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ASC3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164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9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9856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</a:t>
            </a:r>
            <a:r>
              <a:rPr spc="-90" dirty="0"/>
              <a:t> </a:t>
            </a:r>
            <a:r>
              <a:rPr dirty="0"/>
              <a:t>COMFORT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757078" cy="121122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COMFORT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Комфортные двухслойные ботинки для лыжных прогулок. Клапан на молнии и водоотталкивающий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защищают от холода и проникновения влаги. Нескользкая подошва TURNAMIC® обеспечивает хорошую устойчивость и удобство при ходьбе. Технология  </a:t>
            </a:r>
            <a:r>
              <a:rPr lang="ru-RU" sz="1000" dirty="0" err="1">
                <a:latin typeface="Arial Narrow"/>
                <a:cs typeface="Arial Narrow"/>
              </a:rPr>
              <a:t>Fischer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Fresh</a:t>
            </a:r>
            <a:r>
              <a:rPr lang="ru-RU" sz="1000" dirty="0">
                <a:latin typeface="Arial Narrow"/>
                <a:cs typeface="Arial Narrow"/>
              </a:rPr>
              <a:t> препятствует возникновению неприятного запаха при длительном использовании.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2452783" cy="10060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Теплые и комфортные</a:t>
            </a:r>
          </a:p>
          <a:p>
            <a:pPr marL="12700">
              <a:lnSpc>
                <a:spcPts val="1175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Легко надевать и снимать</a:t>
            </a:r>
          </a:p>
          <a:p>
            <a:pPr marL="12700">
              <a:lnSpc>
                <a:spcPts val="1175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Высокий клапан защищает от снега и влаги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9213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7721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S21018  36-49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Touring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724910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Injected Exterior Heel Cap;Comfort Guard;Easy Entry Loops;Fischer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Fresh;Lace  Cover;Nylex Lining;Flat Shoelaces;TURNAMIC® </a:t>
            </a:r>
            <a:r>
              <a:rPr sz="1000" spc="-15" dirty="0">
                <a:latin typeface="Arial Narrow"/>
                <a:cs typeface="Arial Narrow"/>
              </a:rPr>
              <a:t>Touring </a:t>
            </a:r>
            <a:r>
              <a:rPr sz="1000" dirty="0">
                <a:latin typeface="Arial Narrow"/>
                <a:cs typeface="Arial Narrow"/>
              </a:rPr>
              <a:t>Sole;Sport Fit</a:t>
            </a:r>
            <a:r>
              <a:rPr sz="1000" spc="-9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67447"/>
            <a:ext cx="609600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67447"/>
            <a:ext cx="609600" cy="420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6788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Easy Entry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Loops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85899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088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7 4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856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</a:t>
            </a:r>
            <a:r>
              <a:rPr spc="-90" dirty="0"/>
              <a:t> </a:t>
            </a:r>
            <a:r>
              <a:rPr dirty="0"/>
              <a:t>TOURING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0047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TOURING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15" dirty="0">
                <a:latin typeface="Arial Narrow"/>
                <a:cs typeface="Arial Narrow"/>
              </a:rPr>
              <a:t>Комфортные двухслойные ботинки для лыжных прогулок. Клапан на молнии и водоотталкивающий утеплитель </a:t>
            </a:r>
            <a:r>
              <a:rPr lang="ru-RU" sz="1000" spc="-15" dirty="0" err="1">
                <a:latin typeface="Arial Narrow"/>
                <a:cs typeface="Arial Narrow"/>
              </a:rPr>
              <a:t>Comfort</a:t>
            </a:r>
            <a:r>
              <a:rPr lang="ru-RU" sz="1000" spc="-15" dirty="0">
                <a:latin typeface="Arial Narrow"/>
                <a:cs typeface="Arial Narrow"/>
              </a:rPr>
              <a:t> </a:t>
            </a:r>
            <a:r>
              <a:rPr lang="ru-RU" sz="1000" spc="-15" dirty="0" err="1">
                <a:latin typeface="Arial Narrow"/>
                <a:cs typeface="Arial Narrow"/>
              </a:rPr>
              <a:t>Guard</a:t>
            </a:r>
            <a:r>
              <a:rPr lang="ru-RU" sz="1000" spc="-15" dirty="0">
                <a:latin typeface="Arial Narrow"/>
                <a:cs typeface="Arial Narrow"/>
              </a:rPr>
              <a:t> отлично защищают ноги от холода и влаги. Технология  </a:t>
            </a:r>
            <a:r>
              <a:rPr lang="ru-RU" sz="1000" spc="-15" dirty="0" err="1">
                <a:latin typeface="Arial Narrow"/>
                <a:cs typeface="Arial Narrow"/>
              </a:rPr>
              <a:t>Fischer</a:t>
            </a:r>
            <a:r>
              <a:rPr lang="ru-RU" sz="1000" spc="-15" dirty="0">
                <a:latin typeface="Arial Narrow"/>
                <a:cs typeface="Arial Narrow"/>
              </a:rPr>
              <a:t> </a:t>
            </a:r>
            <a:r>
              <a:rPr lang="ru-RU" sz="1000" spc="-15" dirty="0" err="1">
                <a:latin typeface="Arial Narrow"/>
                <a:cs typeface="Arial Narrow"/>
              </a:rPr>
              <a:t>Fresh</a:t>
            </a:r>
            <a:r>
              <a:rPr lang="ru-RU" sz="1000" spc="-15" dirty="0">
                <a:latin typeface="Arial Narrow"/>
                <a:cs typeface="Arial Narrow"/>
              </a:rPr>
              <a:t> препятствует возникновению неприятного запаха при длительном использовании.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2949799" cy="99322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Теплые и комфортные</a:t>
            </a:r>
          </a:p>
          <a:p>
            <a:pPr marL="12700">
              <a:lnSpc>
                <a:spcPts val="1175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Легко надевать и снимать</a:t>
            </a:r>
          </a:p>
          <a:p>
            <a:pPr marL="12700">
              <a:lnSpc>
                <a:spcPts val="1175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Дополнительный клапан защищает от снега и влаги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9213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7721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S21619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Touring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71792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Internal Molded Heel Cap;Gaiter Ring;Comfort Guard;Fischer Fresh;Lace  Cover;Nylex Lining;Flat Shoelaces;TURNAMIC® </a:t>
            </a:r>
            <a:r>
              <a:rPr sz="1000" spc="-15" dirty="0">
                <a:latin typeface="Arial Narrow"/>
                <a:cs typeface="Arial Narrow"/>
              </a:rPr>
              <a:t>Touring </a:t>
            </a:r>
            <a:r>
              <a:rPr sz="1000" dirty="0">
                <a:latin typeface="Arial Narrow"/>
                <a:cs typeface="Arial Narrow"/>
              </a:rPr>
              <a:t>Sole;Sport Fit</a:t>
            </a:r>
            <a:r>
              <a:rPr sz="1000" spc="-9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470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Gaiter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85899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164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6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5731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 PRO BLACK</a:t>
            </a:r>
            <a:r>
              <a:rPr spc="-95" dirty="0"/>
              <a:t> </a:t>
            </a:r>
            <a:r>
              <a:rPr dirty="0"/>
              <a:t>YELLOW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771900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XC PRO BLACK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YELLOW</a:t>
            </a:r>
            <a:endParaRPr sz="1000" dirty="0">
              <a:latin typeface="Arial Narrow"/>
              <a:cs typeface="Arial Narrow"/>
            </a:endParaRPr>
          </a:p>
          <a:p>
            <a:pPr marL="12700" marR="5080" algn="just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Удобные двухслойные ботинки для лыжных прогулок. Клапан на молнии защищает от холода и влаги. Технология  </a:t>
            </a:r>
            <a:r>
              <a:rPr lang="ru-RU" sz="1000" dirty="0" err="1">
                <a:latin typeface="Arial Narrow"/>
                <a:cs typeface="Arial Narrow"/>
              </a:rPr>
              <a:t>Fischer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Fresh</a:t>
            </a:r>
            <a:r>
              <a:rPr lang="ru-RU" sz="1000" dirty="0">
                <a:latin typeface="Arial Narrow"/>
                <a:cs typeface="Arial Narrow"/>
              </a:rPr>
              <a:t> препятствует возникновению неприятного запаха при длительном использовании.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986183" cy="10060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Теплые и удобные</a:t>
            </a:r>
          </a:p>
          <a:p>
            <a:pPr marL="12700">
              <a:lnSpc>
                <a:spcPts val="1175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колодка</a:t>
            </a:r>
          </a:p>
          <a:p>
            <a:pPr marL="12700">
              <a:lnSpc>
                <a:spcPts val="1175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Дополнительный клапан защищает от снега и влаги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9213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7721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S21820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Touring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23278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Internal Molded Heel Cap;Fischer Fresh;Lace Cover;Nylex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Lining;Flat  Shoelaces;TURNAMIC® </a:t>
            </a:r>
            <a:r>
              <a:rPr sz="1000" spc="-15" dirty="0">
                <a:latin typeface="Arial Narrow"/>
                <a:cs typeface="Arial Narrow"/>
              </a:rPr>
              <a:t>Touring </a:t>
            </a:r>
            <a:r>
              <a:rPr sz="1000" dirty="0">
                <a:latin typeface="Arial Narrow"/>
                <a:cs typeface="Arial Narrow"/>
              </a:rPr>
              <a:t>Sole;Sport Fit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088070"/>
            <a:ext cx="609600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Nylex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Lining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45148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Lace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Cover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71111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16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5 9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731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</a:t>
            </a:r>
            <a:r>
              <a:rPr spc="-90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7032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SPEEDMAX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Обновленные </a:t>
            </a:r>
            <a:r>
              <a:rPr lang="ru-RU" sz="1000" dirty="0" err="1">
                <a:latin typeface="Arial Narrow"/>
                <a:cs typeface="Arial Narrow"/>
              </a:rPr>
              <a:t>ультралегкие</a:t>
            </a:r>
            <a:r>
              <a:rPr lang="ru-RU" sz="1000" dirty="0">
                <a:latin typeface="Arial Narrow"/>
                <a:cs typeface="Arial Narrow"/>
              </a:rPr>
              <a:t> гоночные ботинки для конькового хода, разработанные для профессионалов. Интегрированное карбоновое шасси в сочетании с карбоновой манжетой обеспечивают идеальную жесткость и свободу движений в продольном направлении.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46625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146939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Очень легкие карбоновые ботинки</a:t>
            </a:r>
          </a:p>
          <a:p>
            <a:pPr marL="12700" marR="146939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Разработаны совместно с профессиональными Спортсменами           - Отличная боковая поддержка и контроль над лыжей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0426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S01019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41-48 HS spacer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included  TURNAMIC®</a:t>
            </a:r>
            <a:r>
              <a:rPr sz="900" spc="-4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Speedmax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16606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Integral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  Chassis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1214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Cup  Carbon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5207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xfrm>
            <a:off x="502697" y="2561487"/>
            <a:ext cx="8138604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4381500">
              <a:lnSpc>
                <a:spcPct val="100000"/>
              </a:lnSpc>
              <a:spcBef>
                <a:spcPts val="545"/>
              </a:spcBef>
            </a:pPr>
            <a:r>
              <a:rPr lang="ru-RU" dirty="0"/>
              <a:t>ТЕХНОЛОГИИ</a:t>
            </a:r>
            <a:endParaRPr dirty="0"/>
          </a:p>
          <a:p>
            <a:pPr marL="4378325" marR="5080">
              <a:lnSpc>
                <a:spcPts val="1150"/>
              </a:lnSpc>
              <a:spcBef>
                <a:spcPts val="525"/>
              </a:spcBef>
            </a:pPr>
            <a:r>
              <a:rPr b="0" dirty="0">
                <a:latin typeface="Arial Narrow"/>
                <a:cs typeface="Arial Narrow"/>
              </a:rPr>
              <a:t>RACE </a:t>
            </a:r>
            <a:r>
              <a:rPr b="0" spc="-5" dirty="0">
                <a:latin typeface="Arial Narrow"/>
                <a:cs typeface="Arial Narrow"/>
              </a:rPr>
              <a:t>CODE;World </a:t>
            </a:r>
            <a:r>
              <a:rPr b="0" dirty="0">
                <a:latin typeface="Arial Narrow"/>
                <a:cs typeface="Arial Narrow"/>
              </a:rPr>
              <a:t>Cup Carbon </a:t>
            </a:r>
            <a:r>
              <a:rPr b="0" spc="-5" dirty="0">
                <a:latin typeface="Arial Narrow"/>
                <a:cs typeface="Arial Narrow"/>
              </a:rPr>
              <a:t>Cuff </a:t>
            </a:r>
            <a:r>
              <a:rPr b="0" dirty="0">
                <a:latin typeface="Arial Narrow"/>
                <a:cs typeface="Arial Narrow"/>
              </a:rPr>
              <a:t>2.0;Integral Carbon Chassis;Fischer</a:t>
            </a:r>
            <a:r>
              <a:rPr b="0" spc="-50" dirty="0">
                <a:latin typeface="Arial Narrow"/>
                <a:cs typeface="Arial Narrow"/>
              </a:rPr>
              <a:t> </a:t>
            </a:r>
            <a:r>
              <a:rPr b="0" dirty="0">
                <a:latin typeface="Arial Narrow"/>
                <a:cs typeface="Arial Narrow"/>
              </a:rPr>
              <a:t>Speed  Lock;Zero Play Hinge;Easy Entry Loops;Extended Fit </a:t>
            </a:r>
            <a:r>
              <a:rPr b="0" spc="-5" dirty="0">
                <a:latin typeface="Arial Narrow"/>
                <a:cs typeface="Arial Narrow"/>
              </a:rPr>
              <a:t>System;Velcro </a:t>
            </a:r>
            <a:r>
              <a:rPr b="0" dirty="0">
                <a:latin typeface="Arial Narrow"/>
                <a:cs typeface="Arial Narrow"/>
              </a:rPr>
              <a:t>Strap;Lace  Cover;Sealed Zipper;Nylex Lining;Fischer Fresh;Thermo Insole;Flat  Shoelaces;TURNAMIC® Speedmax Sole;Race Fit</a:t>
            </a:r>
            <a:r>
              <a:rPr b="0" spc="-15" dirty="0">
                <a:latin typeface="Arial Narrow"/>
                <a:cs typeface="Arial Narrow"/>
              </a:rPr>
              <a:t> </a:t>
            </a:r>
            <a:r>
              <a:rPr b="0" dirty="0">
                <a:latin typeface="Arial Narrow"/>
                <a:cs typeface="Arial Narrow"/>
              </a:rPr>
              <a:t>Concept</a:t>
            </a:r>
          </a:p>
          <a:p>
            <a:pPr marL="4378325">
              <a:lnSpc>
                <a:spcPct val="100000"/>
              </a:lnSpc>
              <a:spcBef>
                <a:spcPts val="300"/>
              </a:spcBef>
            </a:pPr>
            <a:r>
              <a:rPr lang="ru-RU" dirty="0"/>
              <a:t>ОСНОВНЫЕ ТЕХНОЛОГИИ</a:t>
            </a:r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154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</a:t>
            </a:r>
            <a:r>
              <a:rPr lang="en-US" dirty="0" smtClean="0"/>
              <a:t>5 </a:t>
            </a:r>
            <a:r>
              <a:rPr lang="ru-RU" dirty="0" smtClean="0"/>
              <a:t>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5163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</a:t>
            </a:r>
            <a:r>
              <a:rPr spc="-90" dirty="0"/>
              <a:t> </a:t>
            </a:r>
            <a:r>
              <a:rPr dirty="0"/>
              <a:t>SPORT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1444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XC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SPORT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Комфортные ботинки для лыжных прогулок. Комфортные ботинки для лыжных прогулок.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345557" y="2050641"/>
            <a:ext cx="9213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7721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S23520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Touring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68767" y="986814"/>
            <a:ext cx="2712717" cy="13394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21336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Теплые и удобные</a:t>
            </a:r>
          </a:p>
          <a:p>
            <a:pPr marL="12700" marR="21336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Комфортная колодка</a:t>
            </a:r>
          </a:p>
          <a:p>
            <a:pPr marL="12700" marR="21336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Легко надевать и снимать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756920">
              <a:lnSpc>
                <a:spcPts val="1030"/>
              </a:lnSpc>
              <a:spcBef>
                <a:spcPts val="530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561487"/>
            <a:ext cx="364934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Internal Molded Heel Cap;Fischer Fresh;Easy Entry Loops;Nylex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Lining;Round  Shoelaces;TURNAMIC® </a:t>
            </a:r>
            <a:r>
              <a:rPr sz="1000" spc="-15" dirty="0">
                <a:latin typeface="Arial Narrow"/>
                <a:cs typeface="Arial Narrow"/>
              </a:rPr>
              <a:t>Touring </a:t>
            </a:r>
            <a:r>
              <a:rPr sz="1000" dirty="0">
                <a:latin typeface="Arial Narrow"/>
                <a:cs typeface="Arial Narrow"/>
              </a:rPr>
              <a:t>Sole;Sport Fit</a:t>
            </a:r>
            <a:r>
              <a:rPr sz="1000" spc="-1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8" name="object 8"/>
          <p:cNvSpPr/>
          <p:nvPr/>
        </p:nvSpPr>
        <p:spPr>
          <a:xfrm>
            <a:off x="6345557" y="4088070"/>
            <a:ext cx="609600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067432"/>
            <a:ext cx="4794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Nylex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Lining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067432"/>
            <a:ext cx="6788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Easy Entry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Loops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46809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68767" y="3339530"/>
            <a:ext cx="1295400" cy="57150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6" name="object 16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300" y="4935824"/>
            <a:ext cx="3469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3 7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492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 CONTROL MY</a:t>
            </a:r>
            <a:r>
              <a:rPr spc="-95" dirty="0"/>
              <a:t> </a:t>
            </a:r>
            <a:r>
              <a:rPr dirty="0"/>
              <a:t>STYLE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30954" cy="121122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XC CONTROL MY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STYLE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Комфортная модель с дышащей мембраной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для стильных девушек и женщин. Высокая манжета на шарнире обеспечивает отличную поддержку голеностопа и устойчивость.  </a:t>
            </a:r>
            <a:r>
              <a:rPr lang="ru-RU" sz="1000" dirty="0" err="1">
                <a:latin typeface="Arial Narrow"/>
                <a:cs typeface="Arial Narrow"/>
              </a:rPr>
              <a:t>Термофирмируемый</a:t>
            </a:r>
            <a:r>
              <a:rPr lang="ru-RU" sz="1000" dirty="0">
                <a:latin typeface="Arial Narrow"/>
                <a:cs typeface="Arial Narrow"/>
              </a:rPr>
              <a:t> ботинок и водоотталкивающий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обеспечивают тепло и максимальный комфорт при катании. Технология  </a:t>
            </a:r>
            <a:r>
              <a:rPr lang="ru-RU" sz="1000" dirty="0" err="1">
                <a:latin typeface="Arial Narrow"/>
                <a:cs typeface="Arial Narrow"/>
              </a:rPr>
              <a:t>Fischer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Fresh</a:t>
            </a:r>
            <a:r>
              <a:rPr lang="ru-RU" sz="1000" dirty="0">
                <a:latin typeface="Arial Narrow"/>
                <a:cs typeface="Arial Narrow"/>
              </a:rPr>
              <a:t> препятствует возникновению неприятного запаха при длительном использовании.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3214783" cy="100604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525"/>
              </a:spcBef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Комфортная колодка</a:t>
            </a:r>
          </a:p>
          <a:p>
            <a:pPr marL="12700">
              <a:lnSpc>
                <a:spcPts val="1175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Теплые, «дышат», защищают от холода и влаги</a:t>
            </a:r>
          </a:p>
          <a:p>
            <a:pPr marL="12700">
              <a:lnSpc>
                <a:spcPts val="1175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Хорошая устойчивость и контроль над лыжей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5189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80772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S28219  36-42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Performance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64610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Ankle Support </a:t>
            </a:r>
            <a:r>
              <a:rPr sz="1000" spc="-5" dirty="0">
                <a:latin typeface="Arial Narrow"/>
                <a:cs typeface="Arial Narrow"/>
              </a:rPr>
              <a:t>Cuff </a:t>
            </a:r>
            <a:r>
              <a:rPr sz="1000" dirty="0">
                <a:latin typeface="Arial Narrow"/>
                <a:cs typeface="Arial Narrow"/>
              </a:rPr>
              <a:t>ASC3;Injected Exterior Heel </a:t>
            </a:r>
            <a:r>
              <a:rPr sz="1000" spc="-5" dirty="0">
                <a:latin typeface="Arial Narrow"/>
                <a:cs typeface="Arial Narrow"/>
              </a:rPr>
              <a:t>Cap;Triple </a:t>
            </a:r>
            <a:r>
              <a:rPr sz="1000" dirty="0">
                <a:latin typeface="Arial Narrow"/>
                <a:cs typeface="Arial Narrow"/>
              </a:rPr>
              <a:t>F Membrane;Comfort  Guard;Easy Entry Loops;Gaiter </a:t>
            </a:r>
            <a:r>
              <a:rPr sz="1000" spc="-5" dirty="0">
                <a:latin typeface="Arial Narrow"/>
                <a:cs typeface="Arial Narrow"/>
              </a:rPr>
              <a:t>Ring;Velcro </a:t>
            </a:r>
            <a:r>
              <a:rPr sz="1000" dirty="0">
                <a:latin typeface="Arial Narrow"/>
                <a:cs typeface="Arial Narrow"/>
              </a:rPr>
              <a:t>Strap;Thermo Fit;Lace Cover;Nylex  Lining;Fischer Fresh;Flat Shoelaces;TURNAMIC® Performance;Ladies Fit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3667447"/>
            <a:ext cx="609600" cy="841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067432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4680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68767" y="3339530"/>
            <a:ext cx="1476788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Ankle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Support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r>
              <a:rPr sz="800" spc="-5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ASC3</a:t>
            </a:r>
          </a:p>
        </p:txBody>
      </p:sp>
      <p:sp>
        <p:nvSpPr>
          <p:cNvPr id="16" name="object 16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300" y="4935824"/>
            <a:ext cx="3088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9 </a:t>
            </a:r>
            <a:r>
              <a:rPr lang="en-US" dirty="0"/>
              <a:t>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5248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 COMFORT MY</a:t>
            </a:r>
            <a:r>
              <a:rPr spc="-95" dirty="0"/>
              <a:t> </a:t>
            </a:r>
            <a:r>
              <a:rPr dirty="0"/>
              <a:t>STYLE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4239676" cy="121122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XC COMFORT MY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STYLE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Для стильных лыжниц. Комфортные двухслойные ботинки для лыжных прогулок. Женская колодка и высокий профиль гарантирует наилучшую поддержку голеностопа. Клапан на молнии и водоотталкивающий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защищают от холода и проникновения влаги. Нескользкая подошва TURNAMIC® обеспечивает хорошую устойчивость и удобство при ходьбе. Технология  </a:t>
            </a:r>
            <a:r>
              <a:rPr lang="ru-RU" sz="1000" dirty="0" err="1">
                <a:latin typeface="Arial Narrow"/>
                <a:cs typeface="Arial Narrow"/>
              </a:rPr>
              <a:t>Fischer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Fresh</a:t>
            </a:r>
            <a:r>
              <a:rPr lang="ru-RU" sz="1000" dirty="0">
                <a:latin typeface="Arial Narrow"/>
                <a:cs typeface="Arial Narrow"/>
              </a:rPr>
              <a:t> препятствует возникновению неприятного запаха при длительном использовании.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30623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687070">
              <a:lnSpc>
                <a:spcPts val="1150"/>
              </a:lnSpc>
              <a:spcBef>
                <a:spcPts val="525"/>
              </a:spcBef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Теплые и комфортные</a:t>
            </a:r>
          </a:p>
          <a:p>
            <a:pPr marL="12700" marR="687070">
              <a:lnSpc>
                <a:spcPts val="1150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Женская колодка</a:t>
            </a:r>
          </a:p>
          <a:p>
            <a:pPr marL="12700" marR="687070">
              <a:lnSpc>
                <a:spcPts val="1150"/>
              </a:lnSpc>
            </a:pPr>
            <a:r>
              <a:rPr lang="en-US" sz="1000" spc="-5" dirty="0">
                <a:latin typeface="Arial Narrow"/>
                <a:cs typeface="Arial Narrow"/>
              </a:rPr>
              <a:t>- </a:t>
            </a:r>
            <a:r>
              <a:rPr lang="ru-RU" sz="1000" spc="-5" dirty="0">
                <a:latin typeface="Arial Narrow"/>
                <a:cs typeface="Arial Narrow"/>
              </a:rPr>
              <a:t>Высокий клапан защищает от снега и влаги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9213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7721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S28618  36-42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Touring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2841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Injected Exterior Heel Cap;Comfort Guard;Easy Entry Loops;Fischer Fresh;Lace  Cover;Fleece Lining;Flat Shoelaces;TURNAMIC® </a:t>
            </a:r>
            <a:r>
              <a:rPr sz="1000" spc="-15" dirty="0">
                <a:latin typeface="Arial Narrow"/>
                <a:cs typeface="Arial Narrow"/>
              </a:rPr>
              <a:t>Touring </a:t>
            </a:r>
            <a:r>
              <a:rPr sz="1000" dirty="0">
                <a:latin typeface="Arial Narrow"/>
                <a:cs typeface="Arial Narrow"/>
              </a:rPr>
              <a:t>Sole;Ladies Fit</a:t>
            </a:r>
            <a:r>
              <a:rPr sz="1000" spc="-9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67447"/>
            <a:ext cx="609600" cy="42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67447"/>
            <a:ext cx="609600" cy="420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6788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Easy Entry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Loops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476790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088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7 4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4011076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XC PRO</a:t>
            </a:r>
            <a:r>
              <a:rPr spc="-95" dirty="0"/>
              <a:t> </a:t>
            </a:r>
            <a:r>
              <a:rPr lang="en-US" dirty="0" smtClean="0"/>
              <a:t>MY STYLE</a:t>
            </a:r>
            <a:r>
              <a:rPr lang="ru-RU" dirty="0" smtClean="0"/>
              <a:t> 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4011076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XC PRO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Стильная модель для лыжных прогулок. Женская анатомическая колодка обеспечивает максимальный комфорт. Дополнительный клапан на молнии защищает от проникновения снега и влаги. Технология  </a:t>
            </a:r>
            <a:r>
              <a:rPr lang="ru-RU" sz="1000" dirty="0" err="1">
                <a:latin typeface="Arial Narrow"/>
                <a:cs typeface="Arial Narrow"/>
              </a:rPr>
              <a:t>Fischer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Fresh</a:t>
            </a:r>
            <a:r>
              <a:rPr lang="ru-RU" sz="1000" dirty="0">
                <a:latin typeface="Arial Narrow"/>
                <a:cs typeface="Arial Narrow"/>
              </a:rPr>
              <a:t> препятствует возникновению неприятного запаха при длительном использовании.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3014250" cy="99322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- Теплые и комфортные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Женская колодка 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Дополнительный клапан на молнии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92138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7721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</a:t>
            </a:r>
            <a:r>
              <a:rPr lang="en-US" sz="900" dirty="0">
                <a:latin typeface="Arial Narrow"/>
                <a:cs typeface="Arial Narrow"/>
              </a:rPr>
              <a:t>46820</a:t>
            </a:r>
            <a:r>
              <a:rPr sz="900" dirty="0">
                <a:latin typeface="Arial Narrow"/>
                <a:cs typeface="Arial Narrow"/>
              </a:rPr>
              <a:t>  36-42</a:t>
            </a: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Touring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284854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Internal Molded Heel Cap;Fischer Fresh;Fleece Lining;Lace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Cover;Flat  Shoelaces;TURNAMIC® </a:t>
            </a:r>
            <a:r>
              <a:rPr sz="1000" spc="-15" dirty="0">
                <a:latin typeface="Arial Narrow"/>
                <a:cs typeface="Arial Narrow"/>
              </a:rPr>
              <a:t>Touring </a:t>
            </a:r>
            <a:r>
              <a:rPr sz="1000" dirty="0">
                <a:latin typeface="Arial Narrow"/>
                <a:cs typeface="Arial Narrow"/>
              </a:rPr>
              <a:t>Sole;Ladies Fit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45148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Lace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Cover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2133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Fleece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Lining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295400" cy="57150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697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24FBD0-2F84-4415-AA3D-66908E67AF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0" y="1076442"/>
            <a:ext cx="2185679" cy="2679841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5 9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294068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41832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15211" y="2435564"/>
            <a:ext cx="8991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BCX 6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waterproof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42232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515611" y="2435564"/>
            <a:ext cx="8991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BCX 5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waterproof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941832" y="2826024"/>
            <a:ext cx="1645918" cy="201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419351" y="4542375"/>
            <a:ext cx="690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Offtrack 3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BC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92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3" name="object 9"/>
          <p:cNvSpPr/>
          <p:nvPr/>
        </p:nvSpPr>
        <p:spPr>
          <a:xfrm>
            <a:off x="5142232" y="2826024"/>
            <a:ext cx="1645918" cy="2016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/>
          <p:cNvSpPr txBox="1"/>
          <p:nvPr/>
        </p:nvSpPr>
        <p:spPr>
          <a:xfrm>
            <a:off x="5709287" y="4542376"/>
            <a:ext cx="5118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Offtrack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3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0708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BCX 6</a:t>
            </a:r>
            <a:r>
              <a:rPr spc="-95" dirty="0"/>
              <a:t> </a:t>
            </a:r>
            <a:r>
              <a:rPr dirty="0"/>
              <a:t>WATERPROOF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4687" y="3576921"/>
            <a:ext cx="4104642" cy="121122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BCX 6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WATERPROOF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Легкие и надежные ботинки для лыжных походов и катания вне трасс. Водонепроницаемая конструкция с мембраной 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оставляет ноги сухими даже в длительных переходах. Пластиковая вставка в пяточной части и манжета на шарнире обеспечивают хорошую поддержку голеностопа и удобство при ходьбе. Кожаный верх и </a:t>
            </a:r>
            <a:r>
              <a:rPr lang="ru-RU" sz="1000" dirty="0" err="1">
                <a:latin typeface="Arial Narrow"/>
                <a:cs typeface="Arial Narrow"/>
              </a:rPr>
              <a:t>водооталкивающий</a:t>
            </a:r>
            <a:r>
              <a:rPr lang="ru-RU" sz="1000" dirty="0">
                <a:latin typeface="Arial Narrow"/>
                <a:cs typeface="Arial Narrow"/>
              </a:rPr>
              <a:t>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сохраняют ноги в тепле. </a:t>
            </a:r>
            <a:r>
              <a:rPr lang="ru-RU" sz="1000" dirty="0" err="1">
                <a:latin typeface="Arial Narrow"/>
                <a:cs typeface="Arial Narrow"/>
              </a:rPr>
              <a:t>Внутренник</a:t>
            </a:r>
            <a:r>
              <a:rPr lang="ru-RU" sz="1000" dirty="0">
                <a:latin typeface="Arial Narrow"/>
                <a:cs typeface="Arial Narrow"/>
              </a:rPr>
              <a:t> не вынимается.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33671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5" dirty="0">
                <a:latin typeface="Arial Narrow"/>
                <a:cs typeface="Arial Narrow"/>
              </a:rPr>
              <a:t>- Теплые и удобные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5" dirty="0">
                <a:latin typeface="Arial Narrow"/>
                <a:cs typeface="Arial Narrow"/>
              </a:rPr>
              <a:t>- Комфортная колодка и поддержка голеностопа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5" dirty="0">
                <a:latin typeface="Arial Narrow"/>
                <a:cs typeface="Arial Narrow"/>
              </a:rPr>
              <a:t>- Устойчивость и безопасность на сложном рельефе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64706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30289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S38018  36-49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Rottefella®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BC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267718"/>
            <a:ext cx="609600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862334"/>
            <a:ext cx="694942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282958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862334"/>
            <a:ext cx="694944" cy="3901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247080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247080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Hinged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Polymer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826456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826456"/>
            <a:ext cx="4375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Waterproof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789679" cy="124970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spc="-5" dirty="0">
                <a:latin typeface="Arial Narrow"/>
                <a:cs typeface="Arial Narrow"/>
              </a:rPr>
              <a:t>Waterproof;Triple </a:t>
            </a:r>
            <a:r>
              <a:rPr sz="1000" dirty="0">
                <a:latin typeface="Arial Narrow"/>
                <a:cs typeface="Arial Narrow"/>
              </a:rPr>
              <a:t>F Membrane;Hinged Polymer </a:t>
            </a:r>
            <a:r>
              <a:rPr sz="1000" spc="-5" dirty="0">
                <a:latin typeface="Arial Narrow"/>
                <a:cs typeface="Arial Narrow"/>
              </a:rPr>
              <a:t>Cuff;Injected </a:t>
            </a:r>
            <a:r>
              <a:rPr sz="1000" dirty="0">
                <a:latin typeface="Arial Narrow"/>
                <a:cs typeface="Arial Narrow"/>
              </a:rPr>
              <a:t>Exterior Heel  Cap;Heel Fit Strap;Easy Entry Loops;Gaiter </a:t>
            </a:r>
            <a:r>
              <a:rPr sz="1000" spc="-5" dirty="0">
                <a:latin typeface="Arial Narrow"/>
                <a:cs typeface="Arial Narrow"/>
              </a:rPr>
              <a:t>Ring;Velcro </a:t>
            </a:r>
            <a:r>
              <a:rPr sz="1000" dirty="0">
                <a:latin typeface="Arial Narrow"/>
                <a:cs typeface="Arial Narrow"/>
              </a:rPr>
              <a:t>Strap;Lace  Cover;Integrated Gaiter;Sealed Zipper;Nylex </a:t>
            </a:r>
            <a:r>
              <a:rPr sz="1000" spc="-5" dirty="0">
                <a:latin typeface="Arial Narrow"/>
                <a:cs typeface="Arial Narrow"/>
              </a:rPr>
              <a:t>Lining;Wool-like </a:t>
            </a:r>
            <a:r>
              <a:rPr sz="1000" dirty="0">
                <a:latin typeface="Arial Narrow"/>
                <a:cs typeface="Arial Narrow"/>
              </a:rPr>
              <a:t>Lining;Fischer  Fresh;Comfort Guard;Leather Upper;Round Shoelaces;Rottefella®</a:t>
            </a:r>
            <a:r>
              <a:rPr sz="1000" spc="-8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BC</a:t>
            </a:r>
            <a:r>
              <a:rPr sz="1000" spc="-2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Sole;Sport  Fit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16 0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0708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BCX 5</a:t>
            </a:r>
            <a:r>
              <a:rPr spc="-95" dirty="0"/>
              <a:t> </a:t>
            </a:r>
            <a:r>
              <a:rPr dirty="0"/>
              <a:t>WATERPROOF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29685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BCX 5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WATERPROOF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Отличная модель для загородных прогулок и походов выходного дня. Лыжные ботинки с высокой поддержкой голеностопа, подошвой BC средней жесткости обеспечивают устойчивость и хороший контроль над лыжей. Кожаный верх,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и </a:t>
            </a:r>
            <a:r>
              <a:rPr lang="ru-RU" sz="1000" dirty="0" err="1">
                <a:latin typeface="Arial Narrow"/>
                <a:cs typeface="Arial Narrow"/>
              </a:rPr>
              <a:t>водооталкивающий</a:t>
            </a:r>
            <a:r>
              <a:rPr lang="ru-RU" sz="1000" dirty="0">
                <a:latin typeface="Arial Narrow"/>
                <a:cs typeface="Arial Narrow"/>
              </a:rPr>
              <a:t>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сохраняют ноги в тепле на протяжении всего дня.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9861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5" dirty="0">
                <a:latin typeface="Arial Narrow"/>
                <a:cs typeface="Arial Narrow"/>
              </a:rPr>
              <a:t>- Теплые и удобные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5" dirty="0">
                <a:latin typeface="Arial Narrow"/>
                <a:cs typeface="Arial Narrow"/>
              </a:rPr>
              <a:t>- Подходят для несложных походов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5" dirty="0">
                <a:latin typeface="Arial Narrow"/>
                <a:cs typeface="Arial Narrow"/>
              </a:rPr>
              <a:t>- Устойчивость и хороший контроль над лыжей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64706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30289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S38518  36-49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Rottefella®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BC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496945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 algn="just">
              <a:lnSpc>
                <a:spcPts val="1150"/>
              </a:lnSpc>
              <a:spcBef>
                <a:spcPts val="525"/>
              </a:spcBef>
            </a:pPr>
            <a:r>
              <a:rPr sz="1000" spc="-5" dirty="0">
                <a:latin typeface="Arial Narrow"/>
                <a:cs typeface="Arial Narrow"/>
              </a:rPr>
              <a:t>Waterproof;Triple </a:t>
            </a:r>
            <a:r>
              <a:rPr sz="1000" dirty="0">
                <a:latin typeface="Arial Narrow"/>
                <a:cs typeface="Arial Narrow"/>
              </a:rPr>
              <a:t>F Membrane;Internal Molded Heel Cap;Gaiter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Ring;Nylex  </a:t>
            </a:r>
            <a:r>
              <a:rPr sz="1000" spc="-5" dirty="0">
                <a:latin typeface="Arial Narrow"/>
                <a:cs typeface="Arial Narrow"/>
              </a:rPr>
              <a:t>Lining;Wool-like </a:t>
            </a:r>
            <a:r>
              <a:rPr sz="1000" dirty="0">
                <a:latin typeface="Arial Narrow"/>
                <a:cs typeface="Arial Narrow"/>
              </a:rPr>
              <a:t>Lining;Fischer Fresh;Comfort Guard;Leather Upper;Round  Shoelaces;Rottefella® BC Sole;Sport Fit</a:t>
            </a:r>
            <a:r>
              <a:rPr sz="1000" spc="-1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4470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Gaiter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Ring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485898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Waterproof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926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12 0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3742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OFFTRACK 3</a:t>
            </a:r>
            <a:r>
              <a:rPr spc="-95" dirty="0"/>
              <a:t> </a:t>
            </a:r>
            <a:r>
              <a:rPr dirty="0"/>
              <a:t>BC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67347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OFFTRACK 3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BC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Отличная модель для загородных прогулок и походов выходного дня. </a:t>
            </a:r>
            <a:r>
              <a:rPr lang="ru-RU" sz="1000" dirty="0" err="1">
                <a:latin typeface="Arial Narrow"/>
                <a:cs typeface="Arial Narrow"/>
              </a:rPr>
              <a:t>Водооталкивающий</a:t>
            </a:r>
            <a:r>
              <a:rPr lang="ru-RU" sz="1000" dirty="0">
                <a:latin typeface="Arial Narrow"/>
                <a:cs typeface="Arial Narrow"/>
              </a:rPr>
              <a:t>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и интегрированные гамаши сохраняют ноги в тепле. Модель 3 BC c усиленной подошвой под крепления </a:t>
            </a:r>
            <a:r>
              <a:rPr lang="ru-RU" sz="1000" dirty="0" err="1">
                <a:latin typeface="Arial Narrow"/>
                <a:cs typeface="Arial Narrow"/>
              </a:rPr>
              <a:t>Backcountry</a:t>
            </a:r>
            <a:r>
              <a:rPr lang="ru-RU" sz="1000" dirty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3214783" cy="99322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- Теплые и удобные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Комфортная колодка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Универсальные ботинки для катания по/вне трасс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64706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30289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S35518  37-49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Rottefella®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BC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16606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21989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428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Thermo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Fit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55816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External</a:t>
            </a:r>
            <a:r>
              <a:rPr sz="800" spc="-13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Ankle  Support</a:t>
            </a:r>
            <a:r>
              <a:rPr sz="800" spc="-3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EAS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67982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External Ankle Support EAS;Internal Molded Heel Cap;Comfort Guard;Thermo  Fit;Easy Entry </a:t>
            </a:r>
            <a:r>
              <a:rPr sz="1000" spc="-5" dirty="0">
                <a:latin typeface="Arial Narrow"/>
                <a:cs typeface="Arial Narrow"/>
              </a:rPr>
              <a:t>Loops;Velcro </a:t>
            </a:r>
            <a:r>
              <a:rPr sz="1000" dirty="0">
                <a:latin typeface="Arial Narrow"/>
                <a:cs typeface="Arial Narrow"/>
              </a:rPr>
              <a:t>Strap;Lace Cover;Integrated Gaiter;Sealed  Zipper;Nylex Lining;Fischer Fresh;Flat Shoelaces;Rottefella® BC Sole;Sport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Fit  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993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9 7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8719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OFFTRACK</a:t>
            </a:r>
            <a:r>
              <a:rPr spc="-90" dirty="0"/>
              <a:t> </a:t>
            </a:r>
            <a:r>
              <a:rPr dirty="0"/>
              <a:t>3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74135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OFFTRACK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3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Отличная модель для загородных прогулок и походов выходного дня. </a:t>
            </a:r>
            <a:r>
              <a:rPr lang="ru-RU" sz="1000" dirty="0" err="1">
                <a:latin typeface="Arial Narrow"/>
                <a:cs typeface="Arial Narrow"/>
              </a:rPr>
              <a:t>Водооталкивающий</a:t>
            </a:r>
            <a:r>
              <a:rPr lang="ru-RU" sz="1000" dirty="0">
                <a:latin typeface="Arial Narrow"/>
                <a:cs typeface="Arial Narrow"/>
              </a:rPr>
              <a:t>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и интегрированные гамаши сохраняют ноги в тепле.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3138583" cy="99322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- Теплые и удобные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Комфортная колодка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Универсальные ботинки для катания по/вне трасс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92138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S35418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36-49;33-35</a:t>
            </a:r>
            <a:r>
              <a:rPr sz="900" spc="-1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(JR)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spc="-15" dirty="0">
                <a:latin typeface="Arial Narrow"/>
                <a:cs typeface="Arial Narrow"/>
              </a:rPr>
              <a:t>Touring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787775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External Ankle Support EAS;Internal Molded Heel Cap;Comfort Guard;Easy</a:t>
            </a:r>
            <a:r>
              <a:rPr sz="1000" spc="-14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Entry  </a:t>
            </a:r>
            <a:r>
              <a:rPr sz="1000" spc="-5" dirty="0">
                <a:latin typeface="Arial Narrow"/>
                <a:cs typeface="Arial Narrow"/>
              </a:rPr>
              <a:t>Loops;Velcro </a:t>
            </a:r>
            <a:r>
              <a:rPr sz="1000" dirty="0">
                <a:latin typeface="Arial Narrow"/>
                <a:cs typeface="Arial Narrow"/>
              </a:rPr>
              <a:t>Strap;Lace Cover;Integrated Gaiter;Sealed Zipper;Nylex  Lining;Fischer Fresh;Flat Shoelaces;TURNAMIC® </a:t>
            </a:r>
            <a:r>
              <a:rPr sz="1000" spc="-15" dirty="0">
                <a:latin typeface="Arial Narrow"/>
                <a:cs typeface="Arial Narrow"/>
              </a:rPr>
              <a:t>Touring </a:t>
            </a:r>
            <a:r>
              <a:rPr sz="1000" dirty="0">
                <a:latin typeface="Arial Narrow"/>
                <a:cs typeface="Arial Narrow"/>
              </a:rPr>
              <a:t>Sole;Sport Fit</a:t>
            </a:r>
            <a:r>
              <a:rPr sz="1000" spc="-9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6788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Easy Entry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Loops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85899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External</a:t>
            </a:r>
            <a:r>
              <a:rPr sz="800" spc="-13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Ankle  Support</a:t>
            </a:r>
            <a:r>
              <a:rPr sz="800" spc="-3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EAS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612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9 000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0054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CARBONLITE</a:t>
            </a:r>
            <a:r>
              <a:rPr spc="-90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78904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CARBONLITE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20" dirty="0" smtClean="0">
                <a:latin typeface="Arial Narrow"/>
                <a:cs typeface="Arial Narrow"/>
              </a:rPr>
              <a:t>Обновленная профессиональная </a:t>
            </a:r>
            <a:r>
              <a:rPr lang="ru-RU" sz="1000" spc="-20" dirty="0">
                <a:latin typeface="Arial Narrow"/>
                <a:cs typeface="Arial Narrow"/>
              </a:rPr>
              <a:t>коньковая модель отлично передает энергию отталкивания в продвижение вперед. Новая карбоновая </a:t>
            </a:r>
            <a:r>
              <a:rPr lang="ru-RU" sz="1000" spc="-20" dirty="0" smtClean="0">
                <a:latin typeface="Arial Narrow"/>
                <a:cs typeface="Arial Narrow"/>
              </a:rPr>
              <a:t>манжета </a:t>
            </a:r>
            <a:r>
              <a:rPr lang="en-US" sz="1000" spc="-5" dirty="0">
                <a:latin typeface="Arial Narrow"/>
                <a:cs typeface="Arial Narrow"/>
              </a:rPr>
              <a:t>World </a:t>
            </a:r>
            <a:r>
              <a:rPr lang="en-US" sz="1000" dirty="0">
                <a:latin typeface="Arial Narrow"/>
                <a:cs typeface="Arial Narrow"/>
              </a:rPr>
              <a:t>Cup  Carbon</a:t>
            </a:r>
            <a:r>
              <a:rPr lang="en-US" sz="1000" spc="-90" dirty="0">
                <a:latin typeface="Arial Narrow"/>
                <a:cs typeface="Arial Narrow"/>
              </a:rPr>
              <a:t> </a:t>
            </a:r>
            <a:r>
              <a:rPr lang="en-US" sz="1000" spc="-5" dirty="0" smtClean="0">
                <a:latin typeface="Arial Narrow"/>
                <a:cs typeface="Arial Narrow"/>
              </a:rPr>
              <a:t>Cuff</a:t>
            </a:r>
            <a:r>
              <a:rPr lang="ru-RU" sz="1000" dirty="0" smtClean="0">
                <a:latin typeface="Arial Narrow"/>
                <a:cs typeface="Arial Narrow"/>
              </a:rPr>
              <a:t>, вставка</a:t>
            </a:r>
            <a:r>
              <a:rPr lang="ru-RU" sz="1000" spc="-20" dirty="0" smtClean="0">
                <a:latin typeface="Arial Narrow"/>
                <a:cs typeface="Arial Narrow"/>
              </a:rPr>
              <a:t> </a:t>
            </a:r>
            <a:r>
              <a:rPr lang="ru-RU" sz="1000" spc="-20" dirty="0" err="1">
                <a:latin typeface="Arial Narrow"/>
                <a:cs typeface="Arial Narrow"/>
              </a:rPr>
              <a:t>Carbon</a:t>
            </a:r>
            <a:r>
              <a:rPr lang="ru-RU" sz="1000" spc="-20" dirty="0">
                <a:latin typeface="Arial Narrow"/>
                <a:cs typeface="Arial Narrow"/>
              </a:rPr>
              <a:t> </a:t>
            </a:r>
            <a:r>
              <a:rPr lang="ru-RU" sz="1000" spc="-20" dirty="0" err="1">
                <a:latin typeface="Arial Narrow"/>
                <a:cs typeface="Arial Narrow"/>
              </a:rPr>
              <a:t>Heel</a:t>
            </a:r>
            <a:r>
              <a:rPr lang="ru-RU" sz="1000" spc="-20" dirty="0">
                <a:latin typeface="Arial Narrow"/>
                <a:cs typeface="Arial Narrow"/>
              </a:rPr>
              <a:t> </a:t>
            </a:r>
            <a:r>
              <a:rPr lang="ru-RU" sz="1000" spc="-20" dirty="0" err="1">
                <a:latin typeface="Arial Narrow"/>
                <a:cs typeface="Arial Narrow"/>
              </a:rPr>
              <a:t>Counter</a:t>
            </a:r>
            <a:r>
              <a:rPr lang="ru-RU" sz="1000" spc="-20" dirty="0">
                <a:latin typeface="Arial Narrow"/>
                <a:cs typeface="Arial Narrow"/>
              </a:rPr>
              <a:t>, облегченная колодка, дышащая мембрана </a:t>
            </a:r>
            <a:r>
              <a:rPr lang="ru-RU" sz="1000" spc="-20" dirty="0" err="1">
                <a:latin typeface="Arial Narrow"/>
                <a:cs typeface="Arial Narrow"/>
              </a:rPr>
              <a:t>Triple</a:t>
            </a:r>
            <a:r>
              <a:rPr lang="ru-RU" sz="1000" spc="-20" dirty="0">
                <a:latin typeface="Arial Narrow"/>
                <a:cs typeface="Arial Narrow"/>
              </a:rPr>
              <a:t>-F обеспечивают максимальный результат и комфорт.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3206115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5" dirty="0">
                <a:latin typeface="Arial Narrow"/>
                <a:cs typeface="Arial Narrow"/>
              </a:rPr>
              <a:t>- Легкие профессиональные ботинки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5" dirty="0">
                <a:latin typeface="Arial Narrow"/>
                <a:cs typeface="Arial Narrow"/>
              </a:rPr>
              <a:t>- Технологии, проверенные на Кубке мира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5" dirty="0">
                <a:latin typeface="Arial Narrow"/>
                <a:cs typeface="Arial Narrow"/>
              </a:rPr>
              <a:t>- Хорошая устойчивость и поддержка голеностопа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0426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S10020</a:t>
            </a: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36-49 HS spacer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included  TURNAMIC® Race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01366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49339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Carbon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Heel  Counter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473709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Cup  Carbon</a:t>
            </a:r>
            <a:r>
              <a:rPr sz="800" spc="-90" dirty="0">
                <a:latin typeface="Arial Narrow"/>
                <a:cs typeface="Arial Narrow"/>
              </a:rPr>
              <a:t>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5207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82333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RACE </a:t>
            </a:r>
            <a:r>
              <a:rPr sz="1000" spc="-5" dirty="0">
                <a:latin typeface="Arial Narrow"/>
                <a:cs typeface="Arial Narrow"/>
              </a:rPr>
              <a:t>CODE;World </a:t>
            </a:r>
            <a:r>
              <a:rPr sz="1000" dirty="0">
                <a:latin typeface="Arial Narrow"/>
                <a:cs typeface="Arial Narrow"/>
              </a:rPr>
              <a:t>Cup Carbon </a:t>
            </a:r>
            <a:r>
              <a:rPr sz="1000" spc="-5" dirty="0">
                <a:latin typeface="Arial Narrow"/>
                <a:cs typeface="Arial Narrow"/>
              </a:rPr>
              <a:t>Cuff;Carbon </a:t>
            </a:r>
            <a:r>
              <a:rPr sz="1000" dirty="0">
                <a:latin typeface="Arial Narrow"/>
                <a:cs typeface="Arial Narrow"/>
              </a:rPr>
              <a:t>Heel Counter;Fischer Speed  Lock;Heel Fit Strap;Sealed Zipper;Zero Play Hinge;Easy Entry Loops;Extended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Fit  System;Thermo Insole;Fischer Fresh;Flat Shoelaces;TURNAMIC® Race Skate  Sole;Race Fit Concept;Lace Cover;Nylex</a:t>
            </a:r>
            <a:r>
              <a:rPr sz="1000" spc="-1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Lining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773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26 5</a:t>
            </a:r>
            <a:r>
              <a:rPr lang="ru-RU" dirty="0" smtClean="0"/>
              <a:t>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1795780" cy="1333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891" y="32354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402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23747" y="2435564"/>
            <a:ext cx="10153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 JR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85032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56937" y="2435564"/>
            <a:ext cx="11023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 JR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27632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47540" y="2435564"/>
            <a:ext cx="1206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Speedmax JR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Skiathlon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0232" y="2811205"/>
            <a:ext cx="1645918" cy="201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37499" y="4527556"/>
            <a:ext cx="51180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JR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Combi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34881" y="2848796"/>
            <a:ext cx="1645918" cy="2016812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765752" y="4542375"/>
            <a:ext cx="482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XJ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Sprint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017496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5"/>
          <p:cNvSpPr/>
          <p:nvPr/>
        </p:nvSpPr>
        <p:spPr>
          <a:xfrm>
            <a:off x="4299530" y="2820647"/>
            <a:ext cx="1645918" cy="20168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/>
          <p:cNvSpPr txBox="1"/>
          <p:nvPr/>
        </p:nvSpPr>
        <p:spPr>
          <a:xfrm>
            <a:off x="4364796" y="4536999"/>
            <a:ext cx="11372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Snowstar black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yellow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6164180" y="2820647"/>
            <a:ext cx="1645918" cy="20168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/>
          <p:cNvSpPr txBox="1"/>
          <p:nvPr/>
        </p:nvSpPr>
        <p:spPr>
          <a:xfrm>
            <a:off x="6618524" y="4536999"/>
            <a:ext cx="7372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Snowstar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pink</a:t>
            </a:r>
            <a:endParaRPr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1845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JR</a:t>
            </a:r>
            <a:r>
              <a:rPr spc="-95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4111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SPEEDMAX JR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 dirty="0">
              <a:latin typeface="Arial Narrow"/>
              <a:cs typeface="Arial Narrow"/>
            </a:endParaRPr>
          </a:p>
          <a:p>
            <a:pPr marL="12700" marR="5080" algn="just">
              <a:lnSpc>
                <a:spcPts val="1150"/>
              </a:lnSpc>
              <a:spcBef>
                <a:spcPts val="525"/>
              </a:spcBef>
            </a:pPr>
            <a:r>
              <a:rPr lang="ru-RU" sz="1000" spc="-10" dirty="0">
                <a:latin typeface="Arial Narrow"/>
                <a:cs typeface="Arial Narrow"/>
              </a:rPr>
              <a:t>Новая гоночная коньковая модель для подростков. Удобная колодка и полимерная манжета для оптимальной передачи энергии и поддержки голеностопа. Дышащая мембрана </a:t>
            </a:r>
            <a:r>
              <a:rPr lang="ru-RU" sz="1000" spc="-10" dirty="0" err="1">
                <a:latin typeface="Arial Narrow"/>
                <a:cs typeface="Arial Narrow"/>
              </a:rPr>
              <a:t>Triple</a:t>
            </a:r>
            <a:r>
              <a:rPr lang="ru-RU" sz="1000" spc="-10" dirty="0">
                <a:latin typeface="Arial Narrow"/>
                <a:cs typeface="Arial Narrow"/>
              </a:rPr>
              <a:t>-F обеспечивает максимальный комфорт и тепло.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805427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Удобная шнуровка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Отличная передача энергии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Хорошая устойчивость и «дышащие» материалы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0426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S40019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35-43 HS spacer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included  TURNAMIC® Race</a:t>
            </a:r>
            <a:r>
              <a:rPr sz="900" spc="-9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01366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21989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Hinged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Polymer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892550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Hinged Polymer </a:t>
            </a:r>
            <a:r>
              <a:rPr sz="1000" spc="-5" dirty="0">
                <a:latin typeface="Arial Narrow"/>
                <a:cs typeface="Arial Narrow"/>
              </a:rPr>
              <a:t>Cuff;Injected </a:t>
            </a:r>
            <a:r>
              <a:rPr sz="1000" dirty="0">
                <a:latin typeface="Arial Narrow"/>
                <a:cs typeface="Arial Narrow"/>
              </a:rPr>
              <a:t>Exterior Heel Cap;Comfort Guard;Fischer Speed  Lock;Thermo Fit;Extended Fit </a:t>
            </a:r>
            <a:r>
              <a:rPr sz="1000" spc="-5" dirty="0">
                <a:latin typeface="Arial Narrow"/>
                <a:cs typeface="Arial Narrow"/>
              </a:rPr>
              <a:t>System;Velcro </a:t>
            </a:r>
            <a:r>
              <a:rPr sz="1000" dirty="0">
                <a:latin typeface="Arial Narrow"/>
                <a:cs typeface="Arial Narrow"/>
              </a:rPr>
              <a:t>Strap;Lace Cover;Sealed</a:t>
            </a:r>
            <a:r>
              <a:rPr sz="1000" spc="-7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Zipper;Nylex  Lining;Fischer Fresh;Flat Shoelaces;TURNAMIC® Race Skate Sole;Junior Fit  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6214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11 500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8969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JR</a:t>
            </a:r>
            <a:r>
              <a:rPr spc="-95" dirty="0"/>
              <a:t> </a:t>
            </a:r>
            <a:r>
              <a:rPr dirty="0"/>
              <a:t>SKIATHLON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779520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SPEEDMAX JR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SKIATHLON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5" dirty="0">
                <a:latin typeface="Arial Narrow"/>
                <a:cs typeface="Arial Narrow"/>
              </a:rPr>
              <a:t>Новая гоночная коньковая модель для подростков. Удобная колодка и полимерная манжета для оптимальной передачи энергии и поддержки голеностопа. Дышащая мембрана </a:t>
            </a:r>
            <a:r>
              <a:rPr lang="ru-RU" sz="1000" spc="-5" dirty="0" err="1">
                <a:latin typeface="Arial Narrow"/>
                <a:cs typeface="Arial Narrow"/>
              </a:rPr>
              <a:t>Triple</a:t>
            </a:r>
            <a:r>
              <a:rPr lang="ru-RU" sz="1000" spc="-5" dirty="0">
                <a:latin typeface="Arial Narrow"/>
                <a:cs typeface="Arial Narrow"/>
              </a:rPr>
              <a:t>-F обеспечивает максимальный комфорт и тепло. Модель </a:t>
            </a:r>
            <a:r>
              <a:rPr lang="ru-RU" sz="1000" spc="-5" dirty="0" err="1">
                <a:latin typeface="Arial Narrow"/>
                <a:cs typeface="Arial Narrow"/>
              </a:rPr>
              <a:t>Skiathlon</a:t>
            </a:r>
            <a:r>
              <a:rPr lang="ru-RU" sz="1000" spc="-5" dirty="0">
                <a:latin typeface="Arial Narrow"/>
                <a:cs typeface="Arial Narrow"/>
              </a:rPr>
              <a:t> с мягкой подошвой.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805427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Удобная шнуровка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Подходят для классического и конькового ходов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Хорошая устойчивость и «дышащие» материалы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62050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S40319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35-43 HS spacer included  TURNAMIC® Race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3701366"/>
            <a:ext cx="609600" cy="841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46179" y="4101351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64092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46179" y="368072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3680729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Hinged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Polymer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68767" y="2561487"/>
            <a:ext cx="357822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Hinged Polymer </a:t>
            </a:r>
            <a:r>
              <a:rPr sz="1000" spc="-5" dirty="0">
                <a:latin typeface="Arial Narrow"/>
                <a:cs typeface="Arial Narrow"/>
              </a:rPr>
              <a:t>Cuff;Injected </a:t>
            </a:r>
            <a:r>
              <a:rPr sz="1000" dirty="0">
                <a:latin typeface="Arial Narrow"/>
                <a:cs typeface="Arial Narrow"/>
              </a:rPr>
              <a:t>Exterior Heel Cap;Fischer Speed</a:t>
            </a:r>
            <a:r>
              <a:rPr sz="1000" spc="-4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Lock;Comfort  Guard;Extended Fit </a:t>
            </a:r>
            <a:r>
              <a:rPr sz="1000" spc="-5" dirty="0">
                <a:latin typeface="Arial Narrow"/>
                <a:cs typeface="Arial Narrow"/>
              </a:rPr>
              <a:t>System;Velcro </a:t>
            </a:r>
            <a:r>
              <a:rPr sz="1000" dirty="0">
                <a:latin typeface="Arial Narrow"/>
                <a:cs typeface="Arial Narrow"/>
              </a:rPr>
              <a:t>Strap;Lace Cover;Thermo Fit;Fischer  Fresh;Sealed Zipper;Nylex Lining;Flat Shoelaces;TURNAMIC® Race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Classic  Sole;Junior Fit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300" y="4935824"/>
            <a:ext cx="4078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11 000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4759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JR</a:t>
            </a:r>
            <a:r>
              <a:rPr spc="-95" dirty="0"/>
              <a:t> </a:t>
            </a:r>
            <a:r>
              <a:rPr dirty="0"/>
              <a:t>CLASSIC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615054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SPEEDMAX JR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Новая гоночная классическая модель для подростков. Удобная колодка и мягкая подошва позволяют оттачивать технику передвижения.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обеспечивают максимальный комфорт, тепло и сухость ног.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2949799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43942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Комфортные и технологичные</a:t>
            </a:r>
          </a:p>
          <a:p>
            <a:pPr marL="12700" marR="43942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Мягкая подошва для классического хода</a:t>
            </a:r>
          </a:p>
          <a:p>
            <a:pPr marL="12700" marR="43942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Хорошая устойчивость и «дышащие» материалы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62050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S40219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35-43 HS spacer included  TURNAMIC® Race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Classic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777615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Internal Molded Heel </a:t>
            </a:r>
            <a:r>
              <a:rPr sz="1000" spc="-5" dirty="0">
                <a:latin typeface="Arial Narrow"/>
                <a:cs typeface="Arial Narrow"/>
              </a:rPr>
              <a:t>Cap;Triple </a:t>
            </a:r>
            <a:r>
              <a:rPr sz="1000" dirty="0">
                <a:latin typeface="Arial Narrow"/>
                <a:cs typeface="Arial Narrow"/>
              </a:rPr>
              <a:t>F Membrane;Fischer Speed Lock;Easy Entry  Loops;Fischer Fresh;Lace Cover;Nylex Lining;Flat</a:t>
            </a:r>
            <a:r>
              <a:rPr sz="1000" spc="-8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Shoelaces;TURNAMIC®</a:t>
            </a:r>
            <a:r>
              <a:rPr sz="1000" spc="-2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Race  Classic Sole;Junior Fit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6788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Easy Entry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Loops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71111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6976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7 900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4509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JR</a:t>
            </a:r>
            <a:r>
              <a:rPr spc="-90" dirty="0"/>
              <a:t> </a:t>
            </a:r>
            <a:r>
              <a:rPr dirty="0"/>
              <a:t>COMBI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662045" cy="121122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JR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COMBI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Универсальная модель с мембраной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для юных лыжников. </a:t>
            </a:r>
            <a:r>
              <a:rPr lang="ru-RU" sz="1000" dirty="0" err="1">
                <a:latin typeface="Arial Narrow"/>
                <a:cs typeface="Arial Narrow"/>
              </a:rPr>
              <a:t>Термофирмируемый</a:t>
            </a:r>
            <a:r>
              <a:rPr lang="ru-RU" sz="1000" dirty="0">
                <a:latin typeface="Arial Narrow"/>
                <a:cs typeface="Arial Narrow"/>
              </a:rPr>
              <a:t> ботинок и водоотталкивающий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обеспечивают тепло и максимальный комфорт при катании. Манжета на шарнире обеспечивает хорошую поддержку голеностопа и устойчивость при катании коньковым ходом. Мягкая подошва TURNAMIC® отлично подходит для классического хода.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32147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62230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Комфортные и теплые</a:t>
            </a:r>
          </a:p>
          <a:p>
            <a:pPr marL="12700" marR="62230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Можно кататься коньковым и классическим ходами</a:t>
            </a:r>
          </a:p>
          <a:p>
            <a:pPr marL="12700" marR="62230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Хорошая устойчивость и поддержка голеностопа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202247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S40420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35"/>
              </a:lnSpc>
            </a:pPr>
            <a:r>
              <a:rPr sz="900" dirty="0">
                <a:latin typeface="Arial Narrow"/>
                <a:cs typeface="Arial Narrow"/>
              </a:rPr>
              <a:t>32-42 HS spacer</a:t>
            </a:r>
            <a:r>
              <a:rPr sz="900" spc="-1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included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55"/>
              </a:lnSpc>
            </a:pPr>
            <a:r>
              <a:rPr sz="900" dirty="0">
                <a:latin typeface="Arial Narrow"/>
                <a:cs typeface="Arial Narrow"/>
              </a:rPr>
              <a:t>TURNAMIC® Performance;TURNAMIC®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Junior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01366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5492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Ankle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Support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r>
              <a:rPr sz="800" spc="-5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ASC3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713479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Ankle Support </a:t>
            </a:r>
            <a:r>
              <a:rPr sz="1000" spc="-5" dirty="0">
                <a:latin typeface="Arial Narrow"/>
                <a:cs typeface="Arial Narrow"/>
              </a:rPr>
              <a:t>Cuff </a:t>
            </a:r>
            <a:r>
              <a:rPr sz="1000" dirty="0">
                <a:latin typeface="Arial Narrow"/>
                <a:cs typeface="Arial Narrow"/>
              </a:rPr>
              <a:t>ASC3;Injected Exterior Heel </a:t>
            </a:r>
            <a:r>
              <a:rPr sz="1000" spc="-5" dirty="0">
                <a:latin typeface="Arial Narrow"/>
                <a:cs typeface="Arial Narrow"/>
              </a:rPr>
              <a:t>Cap;Triple </a:t>
            </a:r>
            <a:r>
              <a:rPr sz="1000" dirty="0">
                <a:latin typeface="Arial Narrow"/>
                <a:cs typeface="Arial Narrow"/>
              </a:rPr>
              <a:t>F</a:t>
            </a:r>
            <a:r>
              <a:rPr sz="1000" spc="-11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Membrane;Fischer  Speed Lock;Thermo Fit;Comfort Guard;Easy Entry Loops;Gaiter </a:t>
            </a:r>
            <a:r>
              <a:rPr sz="1000" spc="-5" dirty="0">
                <a:latin typeface="Arial Narrow"/>
                <a:cs typeface="Arial Narrow"/>
              </a:rPr>
              <a:t>Ring;Velcro  </a:t>
            </a:r>
            <a:r>
              <a:rPr sz="1000" dirty="0">
                <a:latin typeface="Arial Narrow"/>
                <a:cs typeface="Arial Narrow"/>
              </a:rPr>
              <a:t>Strap;Lace Cover;Nylex Lining;Fischer Fresh;Flat Shoelaces;TURNAMIC®  Performance;TURNAMIC® Junior Sole;Junior Fit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307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8 200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5322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XJ</a:t>
            </a:r>
            <a:r>
              <a:rPr spc="-90" dirty="0"/>
              <a:t> </a:t>
            </a:r>
            <a:r>
              <a:rPr dirty="0"/>
              <a:t>SPRINT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16350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XJ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SPRINT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Самая популярная модель лыжных ботинок для детей и подростков. Мягкая подошва облегчает отталкивание и обеспечивает комфорт. Мембранный клапан создает тепло и препятствует попаданию влаги внутрь.</a:t>
            </a:r>
            <a:r>
              <a:rPr sz="1000" dirty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31385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67691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Комфортные и теплые</a:t>
            </a:r>
          </a:p>
          <a:p>
            <a:pPr marL="12700" marR="67691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Мягкая подошва для классического хода</a:t>
            </a:r>
          </a:p>
          <a:p>
            <a:pPr marL="12700" marR="67691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Клапан на молнии защищает от снега и влаги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8705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2641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S40819  25-40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Junior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830320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Comfort Guard;Fischer Fresh;Easy Entry Loops;Internal Molded Heel Cap;Lace  Cover;Nylex Lining;Round Shoelaces;TURNAMIC® Junior Sole;Junior Fit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67447"/>
            <a:ext cx="609600" cy="4206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6788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Easy Entry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Loops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5353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Fresh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485898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88392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5 400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41554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SNOWSTAR BLACK</a:t>
            </a:r>
            <a:r>
              <a:rPr spc="-95" dirty="0"/>
              <a:t> </a:t>
            </a:r>
            <a:r>
              <a:rPr dirty="0"/>
              <a:t>YELLOW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87470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SNOWSTAR BLACK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YELLOW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Модель для самых маленьких лыжников. Комфортная мягкая подошва, водоотталкивающий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дополнительно защищает от холода и влаги, удобная застежка – липучка облегчает надевание. В ботинках удобно не только кататься, но и гулять, играть.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4527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319405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Удобно надевать и снимать</a:t>
            </a:r>
          </a:p>
          <a:p>
            <a:pPr marL="12700" marR="31940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Очень теплые</a:t>
            </a:r>
          </a:p>
          <a:p>
            <a:pPr marL="12700" marR="31940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Подходят для катания и игр на снегу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8705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2641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S41017  25-38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Junior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33692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Internal Molded Heel </a:t>
            </a:r>
            <a:r>
              <a:rPr sz="1000" spc="-5" dirty="0">
                <a:latin typeface="Arial Narrow"/>
                <a:cs typeface="Arial Narrow"/>
              </a:rPr>
              <a:t>Cap;Velcro </a:t>
            </a:r>
            <a:r>
              <a:rPr sz="1000" dirty="0">
                <a:latin typeface="Arial Narrow"/>
                <a:cs typeface="Arial Narrow"/>
              </a:rPr>
              <a:t>Strap;Comfort Guard;Fake</a:t>
            </a:r>
            <a:r>
              <a:rPr sz="1000" spc="-9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Fur;Fischer  Fresh;TURNAMIC® Junior Sole;Junior Fit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088070"/>
            <a:ext cx="609600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3587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Fake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Fur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83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Velcro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485898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516166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5 250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5038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SNOWSTAR</a:t>
            </a:r>
            <a:r>
              <a:rPr spc="-90" dirty="0"/>
              <a:t> </a:t>
            </a:r>
            <a:r>
              <a:rPr dirty="0"/>
              <a:t>PINK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87470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SNOWSTAR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PINK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Модель для маленьких модниц. Комфортная мягкая подошва, водоотталкивающий утеплитель </a:t>
            </a:r>
            <a:r>
              <a:rPr lang="ru-RU" sz="1000" dirty="0" err="1">
                <a:latin typeface="Arial Narrow"/>
                <a:cs typeface="Arial Narrow"/>
              </a:rPr>
              <a:t>Comfort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Guard</a:t>
            </a:r>
            <a:r>
              <a:rPr lang="ru-RU" sz="1000" dirty="0">
                <a:latin typeface="Arial Narrow"/>
                <a:cs typeface="Arial Narrow"/>
              </a:rPr>
              <a:t> дополнительно защищает от холода и влаги, удобная застежка – липучка облегчает надевание. В ботинках удобно не только кататься, но и гулять, играть.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27552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319405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Удобно надевать и снимать</a:t>
            </a:r>
          </a:p>
          <a:p>
            <a:pPr marL="12700" marR="31940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Очень теплые</a:t>
            </a:r>
          </a:p>
          <a:p>
            <a:pPr marL="12700" marR="31940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Подходят для катания и игр на снегу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8705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4038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S4</a:t>
            </a:r>
            <a:r>
              <a:rPr sz="900" spc="-55" dirty="0">
                <a:latin typeface="Arial Narrow"/>
                <a:cs typeface="Arial Narrow"/>
              </a:rPr>
              <a:t>11</a:t>
            </a:r>
            <a:r>
              <a:rPr sz="900" dirty="0">
                <a:latin typeface="Arial Narrow"/>
                <a:cs typeface="Arial Narrow"/>
              </a:rPr>
              <a:t>17  25-33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Junior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33692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Internal Molded Heel </a:t>
            </a:r>
            <a:r>
              <a:rPr sz="1000" spc="-5" dirty="0">
                <a:latin typeface="Arial Narrow"/>
                <a:cs typeface="Arial Narrow"/>
              </a:rPr>
              <a:t>Cap;Velcro </a:t>
            </a:r>
            <a:r>
              <a:rPr sz="1000" dirty="0">
                <a:latin typeface="Arial Narrow"/>
                <a:cs typeface="Arial Narrow"/>
              </a:rPr>
              <a:t>Strap;Comfort Guard;Fake</a:t>
            </a:r>
            <a:r>
              <a:rPr sz="1000" spc="-9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Fur;Fischer  Fresh;TURNAMIC® Junior Sole;Junior Fit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088070"/>
            <a:ext cx="609600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3587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Fake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Fur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83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Velcro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71111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5211108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5 250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478980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WINTER	EQUIPMENT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7100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RCS</a:t>
            </a:r>
            <a:r>
              <a:rPr spc="-90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18254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RCS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Гоночная коньковая модель для соревнований и тренировок. Ботинки обеспечивают прекрасное облегание стопы и прямую передачу энергии,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создает максимальный комфорт.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306927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29591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Отличное соотношение цена/качество</a:t>
            </a:r>
          </a:p>
          <a:p>
            <a:pPr marL="12700" marR="29591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Хорошая устойчивость и контроль над лыжей</a:t>
            </a:r>
          </a:p>
          <a:p>
            <a:pPr marL="12700" marR="29591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Удобные и теплые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09982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75565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S15219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 Race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01366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Hinged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Polymer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760470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Hinged Polymer </a:t>
            </a:r>
            <a:r>
              <a:rPr sz="1000" spc="-5" dirty="0">
                <a:latin typeface="Arial Narrow"/>
                <a:cs typeface="Arial Narrow"/>
              </a:rPr>
              <a:t>Cuff;Injected </a:t>
            </a:r>
            <a:r>
              <a:rPr sz="1000" dirty="0">
                <a:latin typeface="Arial Narrow"/>
                <a:cs typeface="Arial Narrow"/>
              </a:rPr>
              <a:t>Exterior Heel Cap;Fischer Speed </a:t>
            </a:r>
            <a:r>
              <a:rPr sz="1000" spc="-5" dirty="0">
                <a:latin typeface="Arial Narrow"/>
                <a:cs typeface="Arial Narrow"/>
              </a:rPr>
              <a:t>Lock;Triple </a:t>
            </a:r>
            <a:r>
              <a:rPr sz="1000" dirty="0">
                <a:latin typeface="Arial Narrow"/>
                <a:cs typeface="Arial Narrow"/>
              </a:rPr>
              <a:t>F  Membrane;Easy Entry </a:t>
            </a:r>
            <a:r>
              <a:rPr sz="1000" spc="-5" dirty="0">
                <a:latin typeface="Arial Narrow"/>
                <a:cs typeface="Arial Narrow"/>
              </a:rPr>
              <a:t>Loops;Velcro </a:t>
            </a:r>
            <a:r>
              <a:rPr sz="1000" dirty="0">
                <a:latin typeface="Arial Narrow"/>
                <a:cs typeface="Arial Narrow"/>
              </a:rPr>
              <a:t>Strap;Lace Cover;Sealed Zipper;Nylex  Lining;Fischer Fresh;Comfort Guard;Round Shoelaces;TURNAMIC® Race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Skate  Sole;Race Fit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545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18 500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4874" y="257026"/>
            <a:ext cx="1176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LINE</a:t>
            </a:r>
            <a:r>
              <a:rPr spc="-90" dirty="0"/>
              <a:t> </a:t>
            </a:r>
            <a:r>
              <a:rPr dirty="0"/>
              <a:t>UP</a:t>
            </a:r>
          </a:p>
        </p:txBody>
      </p:sp>
      <p:sp>
        <p:nvSpPr>
          <p:cNvPr id="4" name="object 4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402" y="719212"/>
            <a:ext cx="1645918" cy="2016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2698" y="2435564"/>
            <a:ext cx="1217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Urban Street</a:t>
            </a:r>
            <a:r>
              <a:rPr sz="1000" b="1" spc="-8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waterproof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56402" y="719212"/>
            <a:ext cx="1645918" cy="2016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70252" y="2435564"/>
            <a:ext cx="818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Bootcover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Race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4402" y="719212"/>
            <a:ext cx="1645918" cy="201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44266" y="2435564"/>
            <a:ext cx="7664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Overboot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Race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8402" y="2826024"/>
            <a:ext cx="1645918" cy="2016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99153" y="4542375"/>
            <a:ext cx="86486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Bootcover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Arctic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56402" y="2826024"/>
            <a:ext cx="1645918" cy="2016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60243" y="4542375"/>
            <a:ext cx="10388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Overboot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Speedlock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7300" y="4935824"/>
            <a:ext cx="4231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WINTER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EQUIPMENT</a:t>
            </a:r>
            <a:endParaRPr sz="900" dirty="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44958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URBAN STREET</a:t>
            </a:r>
            <a:r>
              <a:rPr spc="-95" dirty="0"/>
              <a:t> </a:t>
            </a:r>
            <a:r>
              <a:rPr dirty="0"/>
              <a:t>WATERPROOF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887470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URBAN STREET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WATERPROOF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 smtClean="0">
                <a:latin typeface="Arial Narrow"/>
                <a:cs typeface="Arial Narrow"/>
              </a:rPr>
              <a:t>Новые зимние кроссовки для спортсменов и тренеров. </a:t>
            </a:r>
            <a:r>
              <a:rPr lang="ru-RU" sz="1000" dirty="0">
                <a:latin typeface="Arial Narrow"/>
                <a:cs typeface="Arial Narrow"/>
              </a:rPr>
              <a:t>Влагонепроницаемый материал  и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 F  защищают ноги и они дольше остаются сухими</a:t>
            </a:r>
            <a:r>
              <a:rPr lang="ru-RU" sz="1000" dirty="0" smtClean="0">
                <a:latin typeface="Arial Narrow"/>
                <a:cs typeface="Arial Narrow"/>
              </a:rPr>
              <a:t>. А нескользкая подошва позволяет себя чувствовать уверенно в любых погодных условиях.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681509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842010">
              <a:lnSpc>
                <a:spcPts val="1150"/>
              </a:lnSpc>
              <a:spcBef>
                <a:spcPts val="525"/>
              </a:spcBef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Комфортная и стильная модель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Влагонепроницаемая конструкция</a:t>
            </a:r>
          </a:p>
          <a:p>
            <a:pPr marL="12700" marR="842010">
              <a:lnSpc>
                <a:spcPts val="1150"/>
              </a:lnSpc>
            </a:pPr>
            <a:r>
              <a:rPr lang="en-US" sz="1000" dirty="0">
                <a:latin typeface="Arial Narrow"/>
                <a:cs typeface="Arial Narrow"/>
              </a:rPr>
              <a:t>- </a:t>
            </a:r>
            <a:r>
              <a:rPr lang="ru-RU" sz="1000" dirty="0">
                <a:latin typeface="Arial Narrow"/>
                <a:cs typeface="Arial Narrow"/>
              </a:rPr>
              <a:t>Удобная для ходьбы подошва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 smtClean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46355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1193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S42920  39-46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Snow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Grip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740150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spc="-5" dirty="0">
                <a:latin typeface="Arial Narrow"/>
                <a:cs typeface="Arial Narrow"/>
              </a:rPr>
              <a:t>Waterproof;Triple </a:t>
            </a:r>
            <a:r>
              <a:rPr sz="1000" dirty="0">
                <a:latin typeface="Arial Narrow"/>
                <a:cs typeface="Arial Narrow"/>
              </a:rPr>
              <a:t>F Membrane;Comfort Guard;Internal Molded Heel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Cap;Fischer  Fresh;Easy Entry Loops;Nylex Lining;Flat Shoelaces;Snow Grip Sole;Sport Fit  Concept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088070"/>
            <a:ext cx="609600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Internal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Molded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5765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Comfort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Guard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6" y="3339530"/>
            <a:ext cx="1471111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Waterproof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231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WINTER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EQUIPMENT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8 500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8117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/>
              <a:t>ЧЕХЛЫ</a:t>
            </a:r>
            <a:r>
              <a:rPr spc="-90" dirty="0" smtClean="0"/>
              <a:t> </a:t>
            </a:r>
            <a:r>
              <a:rPr dirty="0"/>
              <a:t>RACE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62267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BOOTCOVER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RACE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10" dirty="0">
                <a:latin typeface="Arial Narrow"/>
                <a:cs typeface="Arial Narrow"/>
              </a:rPr>
              <a:t>Теплые чехлы для лыжных ботинок. Используются при тренировках, разминке и низкой температуре.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72575" y="2618035"/>
            <a:ext cx="8591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68767" y="986814"/>
            <a:ext cx="2300383" cy="5828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ru-RU" sz="1000" spc="-10" dirty="0">
                <a:latin typeface="Arial Narrow"/>
                <a:cs typeface="Arial Narrow"/>
              </a:rPr>
              <a:t>- Теплые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Легко надевать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4665" y="2016827"/>
            <a:ext cx="34861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S42519  S-XXL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-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1742951"/>
            <a:ext cx="818515" cy="69913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29235">
              <a:lnSpc>
                <a:spcPts val="1030"/>
              </a:lnSpc>
              <a:spcBef>
                <a:spcPts val="530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68767" y="3425574"/>
            <a:ext cx="85915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7300" y="4935824"/>
            <a:ext cx="4231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WINTER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EQUIPMENT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4 400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6015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OVERBOOT</a:t>
            </a:r>
            <a:r>
              <a:rPr spc="-90" dirty="0"/>
              <a:t> </a:t>
            </a:r>
            <a:r>
              <a:rPr dirty="0"/>
              <a:t>RACE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621727"/>
            <a:ext cx="945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latin typeface="Arial Narrow"/>
                <a:cs typeface="Arial Narrow"/>
              </a:rPr>
              <a:t>OVERBOOT</a:t>
            </a:r>
            <a:r>
              <a:rPr sz="1000" b="1" spc="-7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RACE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162175" cy="5828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- Защищает от холода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Надевается поверх лыжного ботинка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70802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363855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S42818  38-48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Snow Grip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Race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1742951"/>
            <a:ext cx="818515" cy="69913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29235">
              <a:lnSpc>
                <a:spcPts val="1030"/>
              </a:lnSpc>
              <a:spcBef>
                <a:spcPts val="530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1866900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000" dirty="0">
                <a:latin typeface="Arial Narrow"/>
                <a:cs typeface="Arial Narrow"/>
              </a:rPr>
              <a:t>Easy Entry Loops;Snow Grip Race</a:t>
            </a:r>
            <a:r>
              <a:rPr sz="1000" spc="-9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Sole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3667447"/>
            <a:ext cx="609600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046179" y="3646809"/>
            <a:ext cx="63246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Snow Grip</a:t>
            </a:r>
            <a:r>
              <a:rPr sz="800" spc="-10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Race  Sole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68766" y="3339530"/>
            <a:ext cx="1538383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Easy Entry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Loops</a:t>
            </a:r>
          </a:p>
        </p:txBody>
      </p:sp>
      <p:sp>
        <p:nvSpPr>
          <p:cNvPr id="13" name="object 13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7300" y="4935824"/>
            <a:ext cx="41548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WINTER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EQUIPMENT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6" name="Textfeld 14">
            <a:extLst>
              <a:ext uri="{FF2B5EF4-FFF2-40B4-BE49-F238E27FC236}">
                <a16:creationId xmlns:a16="http://schemas.microsoft.com/office/drawing/2014/main" id="{97748FC1-8112-46CC-8B73-EFF75368C292}"/>
              </a:ext>
            </a:extLst>
          </p:cNvPr>
          <p:cNvSpPr txBox="1"/>
          <p:nvPr/>
        </p:nvSpPr>
        <p:spPr>
          <a:xfrm>
            <a:off x="347300" y="3812421"/>
            <a:ext cx="39052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fontAlgn="base">
              <a:lnSpc>
                <a:spcPts val="1000"/>
              </a:lnSpc>
            </a:pPr>
            <a:r>
              <a:rPr lang="ru-RU" sz="900" dirty="0">
                <a:solidFill>
                  <a:srgbClr val="000000"/>
                </a:solidFill>
                <a:latin typeface="Arial Narrow"/>
              </a:rPr>
              <a:t>Чехлы на лыжные ботинки. Защищают подошву при ходьбе от механических повреждений. Одеваются поверх лыжных ботинок и сохраняют тепло перед гонкой и тренировкой.</a:t>
            </a:r>
            <a:endParaRPr lang="en-US" sz="9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4 000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4087276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/>
              <a:t>ЧЕХЛЫ УТЕПЛЕННЫЕ </a:t>
            </a:r>
            <a:r>
              <a:rPr dirty="0" smtClean="0"/>
              <a:t>ARCTIC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53377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BOOTCOVER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ARCTIC</a:t>
            </a:r>
            <a:endParaRPr sz="1000" dirty="0">
              <a:latin typeface="Arial Narrow"/>
              <a:cs typeface="Arial Narrow"/>
            </a:endParaRPr>
          </a:p>
          <a:p>
            <a:pPr marL="12700" marR="5080" indent="28575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Очень теплые чехлы на лыжные ботинки. Подходят для тренировок и лыжных прогулок в холодную погоду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6" y="986814"/>
            <a:ext cx="2681509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11430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Теплые</a:t>
            </a:r>
          </a:p>
          <a:p>
            <a:pPr marL="12700" marR="11430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Легко одевать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52578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S43214  37/38-47/48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-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1742951"/>
            <a:ext cx="818515" cy="69913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29235">
              <a:lnSpc>
                <a:spcPts val="1030"/>
              </a:lnSpc>
              <a:spcBef>
                <a:spcPts val="530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862965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000" dirty="0">
                <a:latin typeface="Arial Narrow"/>
                <a:cs typeface="Arial Narrow"/>
              </a:rPr>
              <a:t>Fake</a:t>
            </a:r>
            <a:r>
              <a:rPr sz="1000" spc="-1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Fur</a:t>
            </a:r>
          </a:p>
        </p:txBody>
      </p:sp>
      <p:sp>
        <p:nvSpPr>
          <p:cNvPr id="9" name="object 9"/>
          <p:cNvSpPr/>
          <p:nvPr/>
        </p:nvSpPr>
        <p:spPr>
          <a:xfrm>
            <a:off x="4863466" y="3667447"/>
            <a:ext cx="609598" cy="420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68767" y="3339530"/>
            <a:ext cx="1485898" cy="44050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45"/>
              </a:spcBef>
            </a:pPr>
            <a:r>
              <a:rPr sz="800" dirty="0">
                <a:latin typeface="Arial Narrow"/>
                <a:cs typeface="Arial Narrow"/>
              </a:rPr>
              <a:t>Fake</a:t>
            </a:r>
            <a:r>
              <a:rPr sz="800" spc="-10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Fur</a:t>
            </a:r>
          </a:p>
        </p:txBody>
      </p:sp>
      <p:sp>
        <p:nvSpPr>
          <p:cNvPr id="11" name="object 11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47300" y="4935824"/>
            <a:ext cx="4516166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WINTER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EQUIPMENT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4 700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50016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/>
              <a:t>ЧЕХЛЫ НА ОБУВЬ</a:t>
            </a:r>
            <a:r>
              <a:rPr spc="-90" dirty="0" smtClean="0"/>
              <a:t> </a:t>
            </a:r>
            <a:r>
              <a:rPr dirty="0"/>
              <a:t>SPEEDLOCK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65179"/>
            <a:ext cx="3692525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OVERBOOT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SPEEDLOCK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5" dirty="0">
                <a:latin typeface="Arial Narrow"/>
                <a:cs typeface="Arial Narrow"/>
              </a:rPr>
              <a:t>Влагонепроницаемые чехлы для зимней обуви. Одеваются сверху лыжных ботинок, кроссовок и т.д. Идеальный вариант для болельщиков и тренеров.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769870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Теплые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Влагонепроницаемые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Нескользкая подошва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603885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249554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S43015  XS-XXL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Snow Grip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XL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1742951"/>
            <a:ext cx="818515" cy="69913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229235">
              <a:lnSpc>
                <a:spcPts val="1030"/>
              </a:lnSpc>
              <a:spcBef>
                <a:spcPts val="530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8767" y="2561487"/>
            <a:ext cx="3302635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000" dirty="0">
                <a:latin typeface="Arial Narrow"/>
                <a:cs typeface="Arial Narrow"/>
              </a:rPr>
              <a:t>Fischer Speed Lock;Easy Entry Loops;Velcro Strap;Snow Grip XL</a:t>
            </a:r>
            <a:r>
              <a:rPr sz="1000" spc="-9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Sole</a:t>
            </a:r>
          </a:p>
        </p:txBody>
      </p:sp>
      <p:sp>
        <p:nvSpPr>
          <p:cNvPr id="9" name="object 9"/>
          <p:cNvSpPr/>
          <p:nvPr/>
        </p:nvSpPr>
        <p:spPr>
          <a:xfrm>
            <a:off x="6345557" y="4103310"/>
            <a:ext cx="694943" cy="390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45557" y="3682687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4103310"/>
            <a:ext cx="694944" cy="390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3466" y="3682686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46179" y="4067432"/>
            <a:ext cx="53975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Snow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Grip</a:t>
            </a:r>
            <a:r>
              <a:rPr sz="800" spc="-5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XL  Sole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4092" y="4067432"/>
            <a:ext cx="483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Velcro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Strap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6179" y="3646809"/>
            <a:ext cx="6788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Easy Entry</a:t>
            </a:r>
            <a:r>
              <a:rPr sz="800" spc="-8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Loops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3339530"/>
            <a:ext cx="1445708" cy="561051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 marR="5080">
              <a:lnSpc>
                <a:spcPts val="919"/>
              </a:lnSpc>
              <a:spcBef>
                <a:spcPts val="60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42310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WINTER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EQUIPMENT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6 000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6776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RC5</a:t>
            </a:r>
            <a:r>
              <a:rPr spc="-90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2714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RC5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Спортивная коньковая модель для амбициозных любителей. Новая гоночная подошва, облегченная конструкция и пластиковая манжета для лучшей поддержки голеностопа. Ботинки легко надеть благодаря широкому раскрытию.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создает максимальный комфорт.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9099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394335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Комфортная облегченная модель</a:t>
            </a:r>
          </a:p>
          <a:p>
            <a:pPr marL="12700" marR="39433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Хорошая устойчивость и поддержка голеностопа</a:t>
            </a:r>
          </a:p>
          <a:p>
            <a:pPr marL="12700" marR="39433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Теплые, «дышат», защищают от холода и влаги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09982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75565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S15419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 Race</a:t>
            </a:r>
            <a:r>
              <a:rPr sz="900" spc="-85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Skate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01366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Hinged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Polymer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67347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Hinged Polymer </a:t>
            </a:r>
            <a:r>
              <a:rPr sz="1000" spc="-5" dirty="0">
                <a:latin typeface="Arial Narrow"/>
                <a:cs typeface="Arial Narrow"/>
              </a:rPr>
              <a:t>Cuff;Injected </a:t>
            </a:r>
            <a:r>
              <a:rPr sz="1000" dirty="0">
                <a:latin typeface="Arial Narrow"/>
                <a:cs typeface="Arial Narrow"/>
              </a:rPr>
              <a:t>Exterior Heel Cap;Fischer Speed </a:t>
            </a:r>
            <a:r>
              <a:rPr sz="1000" spc="-5" dirty="0">
                <a:latin typeface="Arial Narrow"/>
                <a:cs typeface="Arial Narrow"/>
              </a:rPr>
              <a:t>Lock;Triple </a:t>
            </a:r>
            <a:r>
              <a:rPr sz="1000" dirty="0">
                <a:latin typeface="Arial Narrow"/>
                <a:cs typeface="Arial Narrow"/>
              </a:rPr>
              <a:t>F  Membrane;Thermo Fit;Easy Entry </a:t>
            </a:r>
            <a:r>
              <a:rPr sz="1000" spc="-5" dirty="0">
                <a:latin typeface="Arial Narrow"/>
                <a:cs typeface="Arial Narrow"/>
              </a:rPr>
              <a:t>Loops;Velcro </a:t>
            </a:r>
            <a:r>
              <a:rPr sz="1000" dirty="0">
                <a:latin typeface="Arial Narrow"/>
                <a:cs typeface="Arial Narrow"/>
              </a:rPr>
              <a:t>Strap;Lace Cover;Sealed  Zipper;Nylex Lining;Fischer Fresh;Comfort Guard;Flat</a:t>
            </a:r>
            <a:r>
              <a:rPr sz="1000" spc="-10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Shoelaces;TURNAMIC®  Race Skate Sole;Race Fit</a:t>
            </a:r>
            <a:r>
              <a:rPr sz="1000" spc="-1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2783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14 400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6776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RC3</a:t>
            </a:r>
            <a:r>
              <a:rPr spc="-90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69690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RC3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Лыжные ботинки для конькового хода для любителей спортивного катания. Удобная колодка и пластиковая манжета для лучшей поддержки голеностопа. Ботинки легко надеть благодаря широкому раскрытию. Дышащая мембрана </a:t>
            </a:r>
            <a:r>
              <a:rPr lang="ru-RU" sz="1000" dirty="0" err="1">
                <a:latin typeface="Arial Narrow"/>
                <a:cs typeface="Arial Narrow"/>
              </a:rPr>
              <a:t>Triple</a:t>
            </a:r>
            <a:r>
              <a:rPr lang="ru-RU" sz="1000" dirty="0">
                <a:latin typeface="Arial Narrow"/>
                <a:cs typeface="Arial Narrow"/>
              </a:rPr>
              <a:t>-F создает максимальный комфорт.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2637788" cy="99322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- Комфортная модель для любителей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Хорошая устойчивость и поддержка голеностопа</a:t>
            </a:r>
          </a:p>
          <a:p>
            <a:pPr marL="12700">
              <a:lnSpc>
                <a:spcPts val="1175"/>
              </a:lnSpc>
            </a:pPr>
            <a:r>
              <a:rPr lang="ru-RU" sz="1000" dirty="0">
                <a:latin typeface="Arial Narrow"/>
                <a:cs typeface="Arial Narrow"/>
              </a:rPr>
              <a:t>- Легко надевать</a:t>
            </a: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51890" cy="4254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807720">
              <a:lnSpc>
                <a:spcPts val="1030"/>
              </a:lnSpc>
              <a:spcBef>
                <a:spcPts val="175"/>
              </a:spcBef>
            </a:pPr>
            <a:r>
              <a:rPr sz="900" dirty="0">
                <a:latin typeface="Arial Narrow"/>
                <a:cs typeface="Arial Narrow"/>
              </a:rPr>
              <a:t>S15619  36-48</a:t>
            </a:r>
            <a:endParaRPr sz="90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sz="900" dirty="0">
                <a:latin typeface="Arial Narrow"/>
                <a:cs typeface="Arial Narrow"/>
              </a:rPr>
              <a:t>TURNAMIC®</a:t>
            </a:r>
            <a:r>
              <a:rPr sz="900" spc="-7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Performance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01366"/>
            <a:ext cx="609600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42418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Triple </a:t>
            </a:r>
            <a:r>
              <a:rPr sz="800" dirty="0">
                <a:latin typeface="Arial Narrow"/>
                <a:cs typeface="Arial Narrow"/>
              </a:rPr>
              <a:t>F  Membrane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2801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Injected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Exterior  Heel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Cap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Hinged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Polymer 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8767" y="2561487"/>
            <a:ext cx="3556635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dirty="0">
                <a:latin typeface="Arial Narrow"/>
                <a:cs typeface="Arial Narrow"/>
              </a:rPr>
              <a:t>Hinged Polymer </a:t>
            </a:r>
            <a:r>
              <a:rPr sz="1000" spc="-5" dirty="0">
                <a:latin typeface="Arial Narrow"/>
                <a:cs typeface="Arial Narrow"/>
              </a:rPr>
              <a:t>Cuff;Injected </a:t>
            </a:r>
            <a:r>
              <a:rPr sz="1000" dirty="0">
                <a:latin typeface="Arial Narrow"/>
                <a:cs typeface="Arial Narrow"/>
              </a:rPr>
              <a:t>Exterior Heel Cap;Fischer Speed </a:t>
            </a:r>
            <a:r>
              <a:rPr sz="1000" spc="-5" dirty="0">
                <a:latin typeface="Arial Narrow"/>
                <a:cs typeface="Arial Narrow"/>
              </a:rPr>
              <a:t>Lock;Triple</a:t>
            </a:r>
            <a:r>
              <a:rPr sz="1000" spc="-2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  Membrane;Thermo Fit;Easy Entry </a:t>
            </a:r>
            <a:r>
              <a:rPr sz="1000" spc="-5" dirty="0">
                <a:latin typeface="Arial Narrow"/>
                <a:cs typeface="Arial Narrow"/>
              </a:rPr>
              <a:t>Loops;Velcro </a:t>
            </a:r>
            <a:r>
              <a:rPr sz="1000" dirty="0">
                <a:latin typeface="Arial Narrow"/>
                <a:cs typeface="Arial Narrow"/>
              </a:rPr>
              <a:t>Strap;Lace Cover;Nylex  Lining;Fischer Fresh;Comfort Guard;Flat Shoelaces;TURNAMIC®  Performance;Sport Fit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Concept</a:t>
            </a: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16425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11 700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28167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SPEEDMAX SKATE</a:t>
            </a:r>
            <a:r>
              <a:rPr spc="-95" dirty="0"/>
              <a:t> </a:t>
            </a:r>
            <a:r>
              <a:rPr dirty="0"/>
              <a:t>WS</a:t>
            </a:r>
          </a:p>
        </p:txBody>
      </p:sp>
      <p:sp>
        <p:nvSpPr>
          <p:cNvPr id="3" name="object 3"/>
          <p:cNvSpPr/>
          <p:nvPr/>
        </p:nvSpPr>
        <p:spPr>
          <a:xfrm>
            <a:off x="409575" y="1064620"/>
            <a:ext cx="2103118" cy="2578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874" y="3599101"/>
            <a:ext cx="3856354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SPEEDMAX SKATE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WS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5" dirty="0">
                <a:latin typeface="Arial Narrow"/>
                <a:cs typeface="Arial Narrow"/>
              </a:rPr>
              <a:t>Обновленные </a:t>
            </a:r>
            <a:r>
              <a:rPr lang="ru-RU" sz="1000" spc="-5" dirty="0" err="1">
                <a:latin typeface="Arial Narrow"/>
                <a:cs typeface="Arial Narrow"/>
              </a:rPr>
              <a:t>ультралегкие</a:t>
            </a:r>
            <a:r>
              <a:rPr lang="ru-RU" sz="1000" spc="-5" dirty="0">
                <a:latin typeface="Arial Narrow"/>
                <a:cs typeface="Arial Narrow"/>
              </a:rPr>
              <a:t> гоночные ботинки для конькового хода, разработанные для профессиональных спортсменок. Интегрированное карбоновое шасси в сочетании с карбоновой манжетой обеспечивают идеальную жесткость и свободу движений в продольном направлении. Женская гоночная колодка и привлекательный дизайн.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68767" y="986814"/>
            <a:ext cx="3976783" cy="101886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82804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Стильные и легкие карбоновые ботинки</a:t>
            </a:r>
          </a:p>
          <a:p>
            <a:pPr marL="12700" marR="82804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Разработаны совместно с профессиональными спортсменами</a:t>
            </a:r>
          </a:p>
          <a:p>
            <a:pPr marL="12700" marR="82804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Отличная боковая поддержка и контроль над лыжей</a:t>
            </a: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54665" y="2016827"/>
            <a:ext cx="110426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55"/>
              </a:lnSpc>
              <a:spcBef>
                <a:spcPts val="100"/>
              </a:spcBef>
            </a:pPr>
            <a:r>
              <a:rPr sz="900" dirty="0">
                <a:latin typeface="Arial Narrow"/>
                <a:cs typeface="Arial Narrow"/>
              </a:rPr>
              <a:t>S01219</a:t>
            </a:r>
            <a:endParaRPr sz="900">
              <a:latin typeface="Arial Narrow"/>
              <a:cs typeface="Arial Narrow"/>
            </a:endParaRPr>
          </a:p>
          <a:p>
            <a:pPr marL="12700" marR="5080">
              <a:lnSpc>
                <a:spcPts val="1030"/>
              </a:lnSpc>
              <a:spcBef>
                <a:spcPts val="50"/>
              </a:spcBef>
            </a:pPr>
            <a:r>
              <a:rPr sz="900" dirty="0">
                <a:latin typeface="Arial Narrow"/>
                <a:cs typeface="Arial Narrow"/>
              </a:rPr>
              <a:t>38-42 HS spacer</a:t>
            </a:r>
            <a:r>
              <a:rPr sz="900" spc="-10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included  TURNAMIC®</a:t>
            </a:r>
            <a:r>
              <a:rPr sz="900" spc="-40" dirty="0">
                <a:latin typeface="Arial Narrow"/>
                <a:cs typeface="Arial Narrow"/>
              </a:rPr>
              <a:t> </a:t>
            </a:r>
            <a:r>
              <a:rPr sz="900" dirty="0">
                <a:latin typeface="Arial Narrow"/>
                <a:cs typeface="Arial Narrow"/>
              </a:rPr>
              <a:t>Speedmax</a:t>
            </a:r>
            <a:endParaRPr sz="9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8767" y="2016827"/>
            <a:ext cx="593725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1030"/>
              </a:lnSpc>
              <a:spcBef>
                <a:spcPts val="175"/>
              </a:spcBef>
            </a:pPr>
            <a:r>
              <a:rPr lang="ru-RU" sz="900" dirty="0">
                <a:latin typeface="Arial Narrow"/>
                <a:cs typeface="Arial Narrow"/>
              </a:rPr>
              <a:t>Артикул</a:t>
            </a:r>
            <a:r>
              <a:rPr sz="900" dirty="0">
                <a:latin typeface="Arial Narrow"/>
                <a:cs typeface="Arial Narrow"/>
              </a:rPr>
              <a:t> </a:t>
            </a:r>
            <a:r>
              <a:rPr lang="ru-RU" sz="900" dirty="0">
                <a:latin typeface="Arial Narrow"/>
                <a:cs typeface="Arial Narrow"/>
              </a:rPr>
              <a:t>Размер</a:t>
            </a:r>
            <a:endParaRPr sz="900" dirty="0">
              <a:latin typeface="Arial Narrow"/>
              <a:cs typeface="Arial Narrow"/>
            </a:endParaRPr>
          </a:p>
          <a:p>
            <a:pPr marL="12700">
              <a:lnSpc>
                <a:spcPts val="1010"/>
              </a:lnSpc>
            </a:pPr>
            <a:r>
              <a:rPr lang="ru-RU" sz="900" dirty="0">
                <a:latin typeface="Arial Narrow"/>
                <a:cs typeface="Arial Narrow"/>
              </a:rPr>
              <a:t>Подошва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45557" y="4137229"/>
            <a:ext cx="694943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45557" y="3716606"/>
            <a:ext cx="694943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3466" y="4137229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63466" y="371660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46179" y="4101351"/>
            <a:ext cx="5632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Fischer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Speed  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4092" y="4101351"/>
            <a:ext cx="60007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Integral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Carbon  Chassis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6179" y="3680729"/>
            <a:ext cx="61214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World </a:t>
            </a:r>
            <a:r>
              <a:rPr sz="800" dirty="0">
                <a:latin typeface="Arial Narrow"/>
                <a:cs typeface="Arial Narrow"/>
              </a:rPr>
              <a:t>Cup  Carbon </a:t>
            </a:r>
            <a:r>
              <a:rPr sz="800" spc="-5" dirty="0">
                <a:latin typeface="Arial Narrow"/>
                <a:cs typeface="Arial Narrow"/>
              </a:rPr>
              <a:t>Cuff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2.0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4092" y="3680729"/>
            <a:ext cx="5207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xfrm>
            <a:off x="502697" y="2561487"/>
            <a:ext cx="8138604" cy="109581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4381500">
              <a:lnSpc>
                <a:spcPct val="100000"/>
              </a:lnSpc>
              <a:spcBef>
                <a:spcPts val="545"/>
              </a:spcBef>
            </a:pPr>
            <a:r>
              <a:rPr lang="ru-RU" dirty="0"/>
              <a:t>ТЕХНОЛОГИИ</a:t>
            </a:r>
            <a:endParaRPr dirty="0"/>
          </a:p>
          <a:p>
            <a:pPr marL="4378325" marR="5080">
              <a:lnSpc>
                <a:spcPts val="1150"/>
              </a:lnSpc>
              <a:spcBef>
                <a:spcPts val="525"/>
              </a:spcBef>
            </a:pPr>
            <a:r>
              <a:rPr b="0" dirty="0">
                <a:latin typeface="Arial Narrow"/>
                <a:cs typeface="Arial Narrow"/>
              </a:rPr>
              <a:t>RACE </a:t>
            </a:r>
            <a:r>
              <a:rPr b="0" spc="-5" dirty="0">
                <a:latin typeface="Arial Narrow"/>
                <a:cs typeface="Arial Narrow"/>
              </a:rPr>
              <a:t>CODE;World </a:t>
            </a:r>
            <a:r>
              <a:rPr b="0" dirty="0">
                <a:latin typeface="Arial Narrow"/>
                <a:cs typeface="Arial Narrow"/>
              </a:rPr>
              <a:t>Cup Carbon </a:t>
            </a:r>
            <a:r>
              <a:rPr b="0" spc="-5" dirty="0">
                <a:latin typeface="Arial Narrow"/>
                <a:cs typeface="Arial Narrow"/>
              </a:rPr>
              <a:t>Cuff </a:t>
            </a:r>
            <a:r>
              <a:rPr b="0" dirty="0">
                <a:latin typeface="Arial Narrow"/>
                <a:cs typeface="Arial Narrow"/>
              </a:rPr>
              <a:t>2.0;Integral Carbon Chassis;Fischer</a:t>
            </a:r>
            <a:r>
              <a:rPr b="0" spc="-50" dirty="0">
                <a:latin typeface="Arial Narrow"/>
                <a:cs typeface="Arial Narrow"/>
              </a:rPr>
              <a:t> </a:t>
            </a:r>
            <a:r>
              <a:rPr b="0" dirty="0">
                <a:latin typeface="Arial Narrow"/>
                <a:cs typeface="Arial Narrow"/>
              </a:rPr>
              <a:t>Speed  Lock;Zero Play Hinge;Easy Entry Loops;Extended Fit </a:t>
            </a:r>
            <a:r>
              <a:rPr b="0" spc="-5" dirty="0">
                <a:latin typeface="Arial Narrow"/>
                <a:cs typeface="Arial Narrow"/>
              </a:rPr>
              <a:t>System;Velcro </a:t>
            </a:r>
            <a:r>
              <a:rPr b="0" dirty="0">
                <a:latin typeface="Arial Narrow"/>
                <a:cs typeface="Arial Narrow"/>
              </a:rPr>
              <a:t>Strap;Lace  Cover;Sealed Zipper;Nylex Lining;Fischer Fresh;Thermo Insole;Flat  Shoelaces;TURNAMIC® Speedmax Sole;Ladies Race Fit</a:t>
            </a:r>
            <a:r>
              <a:rPr b="0" spc="-20" dirty="0">
                <a:latin typeface="Arial Narrow"/>
                <a:cs typeface="Arial Narrow"/>
              </a:rPr>
              <a:t> </a:t>
            </a:r>
            <a:r>
              <a:rPr b="0" dirty="0">
                <a:latin typeface="Arial Narrow"/>
                <a:cs typeface="Arial Narrow"/>
              </a:rPr>
              <a:t>Concept</a:t>
            </a:r>
          </a:p>
          <a:p>
            <a:pPr marL="4378325">
              <a:lnSpc>
                <a:spcPct val="100000"/>
              </a:lnSpc>
              <a:spcBef>
                <a:spcPts val="300"/>
              </a:spcBef>
            </a:pPr>
            <a:r>
              <a:rPr lang="ru-RU" dirty="0"/>
              <a:t>ОСНОВНЫЕ ТЕХНОЛОГИИ</a:t>
            </a:r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54795" cy="241300"/>
          </a:xfrm>
          <a:custGeom>
            <a:avLst/>
            <a:gdLst/>
            <a:ahLst/>
            <a:cxnLst/>
            <a:rect l="l" t="t" r="r" b="b"/>
            <a:pathLst>
              <a:path w="9154795" h="241300">
                <a:moveTo>
                  <a:pt x="0" y="241199"/>
                </a:moveTo>
                <a:lnTo>
                  <a:pt x="9154800" y="241199"/>
                </a:lnTo>
                <a:lnTo>
                  <a:pt x="91548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49253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БОТИНКИ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 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543926" y="701875"/>
            <a:ext cx="1161269" cy="378619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</a:t>
            </a:r>
            <a:r>
              <a:rPr lang="en-US" dirty="0" smtClean="0"/>
              <a:t>5 </a:t>
            </a:r>
            <a:r>
              <a:rPr lang="ru-RU" dirty="0" smtClean="0"/>
              <a:t>000 </a:t>
            </a:r>
            <a:r>
              <a:rPr lang="en-US" dirty="0" smtClean="0">
                <a:solidFill>
                  <a:srgbClr val="2E2056"/>
                </a:solidFill>
                <a:latin typeface="Helvetica" charset="-52"/>
              </a:rPr>
              <a:t>P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</TotalTime>
  <Words>5655</Words>
  <Application>Microsoft Office PowerPoint</Application>
  <PresentationFormat>Произвольный</PresentationFormat>
  <Paragraphs>1054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9" baseType="lpstr">
      <vt:lpstr>Arial Narrow</vt:lpstr>
      <vt:lpstr>Calibri</vt:lpstr>
      <vt:lpstr>Helvetica</vt:lpstr>
      <vt:lpstr>Office Theme</vt:lpstr>
      <vt:lpstr>Презентация PowerPoint</vt:lpstr>
      <vt:lpstr>LINE UP</vt:lpstr>
      <vt:lpstr>LINE UP</vt:lpstr>
      <vt:lpstr>SPEEDMAX SKATE</vt:lpstr>
      <vt:lpstr>CARBONLITE SKATE</vt:lpstr>
      <vt:lpstr>RCS SKATE</vt:lpstr>
      <vt:lpstr>RC5 SKATE</vt:lpstr>
      <vt:lpstr>RC3 SKATE</vt:lpstr>
      <vt:lpstr>SPEEDMAX SKATE WS</vt:lpstr>
      <vt:lpstr>CARBONLITE SKATE WS</vt:lpstr>
      <vt:lpstr>RC SKATE WS</vt:lpstr>
      <vt:lpstr>Презентация PowerPoint</vt:lpstr>
      <vt:lpstr>LINE UP</vt:lpstr>
      <vt:lpstr>LINE UP</vt:lpstr>
      <vt:lpstr>SPEEDMAX CLASSIC</vt:lpstr>
      <vt:lpstr>CARBONLITE CLASSIC</vt:lpstr>
      <vt:lpstr>RCS CLASSIC</vt:lpstr>
      <vt:lpstr>RC5 CLASSIC</vt:lpstr>
      <vt:lpstr>RC3 CLASSIC</vt:lpstr>
      <vt:lpstr>SPEEDMAX CLASSIC WS</vt:lpstr>
      <vt:lpstr>CARBONLITE CLASSIC WS</vt:lpstr>
      <vt:lpstr>Презентация PowerPoint</vt:lpstr>
      <vt:lpstr>LINE UP</vt:lpstr>
      <vt:lpstr>SPEEDMAX SKIATHLON</vt:lpstr>
      <vt:lpstr>RC5 COMBI</vt:lpstr>
      <vt:lpstr>Презентация PowerPoint</vt:lpstr>
      <vt:lpstr>Презентация PowerPoint</vt:lpstr>
      <vt:lpstr>LINE UP</vt:lpstr>
      <vt:lpstr>LINE UP</vt:lpstr>
      <vt:lpstr>LINE UP</vt:lpstr>
      <vt:lpstr>URBAN SPORT BLAYEL</vt:lpstr>
      <vt:lpstr>URBAN SPORT PETROL</vt:lpstr>
      <vt:lpstr>URBAN SPORT SPICE</vt:lpstr>
      <vt:lpstr>URBAN CROSS ASH</vt:lpstr>
      <vt:lpstr>URBAN CROSS HAZEL</vt:lpstr>
      <vt:lpstr>XC CONTROL</vt:lpstr>
      <vt:lpstr>XC COMFORT</vt:lpstr>
      <vt:lpstr>XC TOURING</vt:lpstr>
      <vt:lpstr>XC PRO BLACK YELLOW</vt:lpstr>
      <vt:lpstr>XC SPORT</vt:lpstr>
      <vt:lpstr>XC CONTROL MY STYLE</vt:lpstr>
      <vt:lpstr>XC COMFORT MY STYLE</vt:lpstr>
      <vt:lpstr>XC PRO MY STYLE </vt:lpstr>
      <vt:lpstr>Презентация PowerPoint</vt:lpstr>
      <vt:lpstr>LINE UP</vt:lpstr>
      <vt:lpstr>BCX 6 WATERPROOF</vt:lpstr>
      <vt:lpstr>BCX 5 WATERPROOF</vt:lpstr>
      <vt:lpstr>OFFTRACK 3 BC</vt:lpstr>
      <vt:lpstr>OFFTRACK 3</vt:lpstr>
      <vt:lpstr>Презентация PowerPoint</vt:lpstr>
      <vt:lpstr>LINE UP</vt:lpstr>
      <vt:lpstr>SPEEDMAX JR SKATE</vt:lpstr>
      <vt:lpstr>SPEEDMAX JR SKIATHLON</vt:lpstr>
      <vt:lpstr>SPEEDMAX JR CLASSIC</vt:lpstr>
      <vt:lpstr>JR COMBI</vt:lpstr>
      <vt:lpstr>XJ SPRINT</vt:lpstr>
      <vt:lpstr>SNOWSTAR BLACK YELLOW</vt:lpstr>
      <vt:lpstr>SNOWSTAR PINK</vt:lpstr>
      <vt:lpstr>Презентация PowerPoint</vt:lpstr>
      <vt:lpstr>LINE UP</vt:lpstr>
      <vt:lpstr>URBAN STREET WATERPROOF</vt:lpstr>
      <vt:lpstr>ЧЕХЛЫ RACE</vt:lpstr>
      <vt:lpstr>OVERBOOT RACE</vt:lpstr>
      <vt:lpstr>ЧЕХЛЫ УТЕПЛЕННЫЕ ARCTIC</vt:lpstr>
      <vt:lpstr>ЧЕХЛЫ НА ОБУВЬ SPEEDLOCK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Andy</dc:creator>
  <cp:lastModifiedBy>Alisov Andrew</cp:lastModifiedBy>
  <cp:revision>33</cp:revision>
  <dcterms:created xsi:type="dcterms:W3CDTF">2019-09-17T07:11:24Z</dcterms:created>
  <dcterms:modified xsi:type="dcterms:W3CDTF">2020-01-20T07:37:46Z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2019-09-17T00:00:00Z</vt:filetime>
  </property>
  <property fmtid="{D5CDD505-2E9C-101B-9397-08002B2CF9AE}" pid="3" name="LastSaved">
    <vt:filetime>2019-09-17T00:00:00Z</vt:filetime>
  </property>
</Properties>
</file>